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39" r:id="rId1"/>
  </p:sldMasterIdLst>
  <p:sldIdLst>
    <p:sldId id="256" r:id="rId2"/>
    <p:sldId id="259" r:id="rId3"/>
    <p:sldId id="258" r:id="rId4"/>
    <p:sldId id="262" r:id="rId5"/>
    <p:sldId id="261" r:id="rId6"/>
    <p:sldId id="263" r:id="rId7"/>
    <p:sldId id="264" r:id="rId8"/>
    <p:sldId id="265" r:id="rId9"/>
    <p:sldId id="266" r:id="rId10"/>
    <p:sldId id="268" r:id="rId11"/>
    <p:sldId id="269" r:id="rId12"/>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48" y="14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3048000" y="3124200"/>
            <a:ext cx="82296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3048000" y="5003322"/>
            <a:ext cx="82296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10733828" y="1110597"/>
            <a:ext cx="2286000" cy="508000"/>
          </a:xfrm>
        </p:spPr>
        <p:txBody>
          <a:bodyPr/>
          <a:lstStyle/>
          <a:p>
            <a:fld id="{CD013A73-2A80-46E0-BF46-2168B1BC1898}" type="datetimeFigureOut">
              <a:rPr lang="en-US" smtClean="0"/>
              <a:pPr/>
              <a:t>5/19/2017</a:t>
            </a:fld>
            <a:endParaRPr lang="en-US"/>
          </a:p>
        </p:txBody>
      </p:sp>
      <p:sp>
        <p:nvSpPr>
          <p:cNvPr id="17" name="Footer Placeholder 16"/>
          <p:cNvSpPr>
            <a:spLocks noGrp="1"/>
          </p:cNvSpPr>
          <p:nvPr>
            <p:ph type="ftr" sz="quarter" idx="11"/>
          </p:nvPr>
        </p:nvSpPr>
        <p:spPr bwMode="auto">
          <a:xfrm rot="5400000">
            <a:off x="10045959" y="4117661"/>
            <a:ext cx="3657600" cy="512064"/>
          </a:xfrm>
        </p:spPr>
        <p:txBody>
          <a:bodyPr/>
          <a:lstStyle/>
          <a:p>
            <a:endParaRPr lang="en-US"/>
          </a:p>
        </p:txBody>
      </p:sp>
      <p:sp>
        <p:nvSpPr>
          <p:cNvPr id="10" name="Rectangle 9"/>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12151808"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812800" y="3429000"/>
            <a:ext cx="17272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746176"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2218944" y="5788152"/>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2540000" y="4495800"/>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767392" y="4928702"/>
            <a:ext cx="812800" cy="517524"/>
          </a:xfrm>
        </p:spPr>
        <p:txBody>
          <a:bodyPr/>
          <a:lstStyle/>
          <a:p>
            <a:fld id="{44CE7739-E04E-4542-93E2-96AEECB43452}"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CD013A73-2A80-46E0-BF46-2168B1BC1898}" type="datetimeFigureOut">
              <a:rPr lang="en-US" smtClean="0"/>
              <a:pPr/>
              <a:t>5/19/2017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CE7739-E04E-4542-93E2-96AEECB43452}"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2352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CD013A73-2A80-46E0-BF46-2168B1BC1898}" type="datetimeFigureOut">
              <a:rPr lang="en-US" smtClean="0"/>
              <a:pPr/>
              <a:t>5/19/2017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CE7739-E04E-4542-93E2-96AEECB43452}"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609600" y="1600200"/>
            <a:ext cx="99568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CD013A73-2A80-46E0-BF46-2168B1BC1898}" type="datetimeFigureOut">
              <a:rPr lang="en-US" smtClean="0"/>
              <a:pPr/>
              <a:t>5/19/2017</a:t>
            </a:fld>
            <a:endParaRPr lang="en-US"/>
          </a:p>
        </p:txBody>
      </p:sp>
      <p:sp>
        <p:nvSpPr>
          <p:cNvPr id="9" name="Slide Number Placeholder 8"/>
          <p:cNvSpPr>
            <a:spLocks noGrp="1"/>
          </p:cNvSpPr>
          <p:nvPr>
            <p:ph type="sldNum" sz="quarter" idx="15"/>
          </p:nvPr>
        </p:nvSpPr>
        <p:spPr/>
        <p:txBody>
          <a:bodyPr rtlCol="0"/>
          <a:lstStyle/>
          <a:p>
            <a:fld id="{44CE7739-E04E-4542-93E2-96AEECB43452}" type="slidenum">
              <a:rPr lang="en-US" smtClean="0"/>
              <a:pPr/>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48000" y="2895600"/>
            <a:ext cx="82296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3048000" y="5010150"/>
            <a:ext cx="82296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10732008" y="1106932"/>
            <a:ext cx="2286000" cy="508000"/>
          </a:xfrm>
        </p:spPr>
        <p:txBody>
          <a:bodyPr/>
          <a:lstStyle/>
          <a:p>
            <a:fld id="{CD013A73-2A80-46E0-BF46-2168B1BC1898}" type="datetimeFigureOut">
              <a:rPr lang="en-US" smtClean="0"/>
              <a:pPr/>
              <a:t>5/19/2017</a:t>
            </a:fld>
            <a:endParaRPr lang="en-US"/>
          </a:p>
        </p:txBody>
      </p:sp>
      <p:sp>
        <p:nvSpPr>
          <p:cNvPr id="5" name="Footer Placeholder 4"/>
          <p:cNvSpPr>
            <a:spLocks noGrp="1"/>
          </p:cNvSpPr>
          <p:nvPr>
            <p:ph type="ftr" sz="quarter" idx="11"/>
          </p:nvPr>
        </p:nvSpPr>
        <p:spPr bwMode="auto">
          <a:xfrm rot="5400000">
            <a:off x="10046208" y="4114800"/>
            <a:ext cx="3657600" cy="512064"/>
          </a:xfrm>
        </p:spPr>
        <p:txBody>
          <a:bodyPr/>
          <a:lstStyle/>
          <a:p>
            <a:endParaRPr lang="en-US"/>
          </a:p>
        </p:txBody>
      </p:sp>
      <p:sp>
        <p:nvSpPr>
          <p:cNvPr id="9" name="Rectangle 8"/>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812800" y="3429000"/>
            <a:ext cx="17272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766272"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2218944" y="5791200"/>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2505387" y="4479888"/>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12130592"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787488" y="4928702"/>
            <a:ext cx="812800" cy="517524"/>
          </a:xfrm>
        </p:spPr>
        <p:txBody>
          <a:bodyPr/>
          <a:lstStyle/>
          <a:p>
            <a:fld id="{44CE7739-E04E-4542-93E2-96AEECB43452}"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CD013A73-2A80-46E0-BF46-2168B1BC1898}" type="datetimeFigureOut">
              <a:rPr lang="en-US" smtClean="0"/>
              <a:pPr/>
              <a:t>5/19/2017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CE7739-E04E-4542-93E2-96AEECB43452}" type="slidenum">
              <a:rPr lang="en-US" smtClean="0"/>
              <a:pPr/>
              <a:t>‹#›</a:t>
            </a:fld>
            <a:endParaRPr lang="en-US"/>
          </a:p>
        </p:txBody>
      </p:sp>
      <p:sp>
        <p:nvSpPr>
          <p:cNvPr id="9" name="Content Placeholder 8"/>
          <p:cNvSpPr>
            <a:spLocks noGrp="1"/>
          </p:cNvSpPr>
          <p:nvPr>
            <p:ph sz="quarter" idx="1"/>
          </p:nvPr>
        </p:nvSpPr>
        <p:spPr>
          <a:xfrm>
            <a:off x="609600" y="1600200"/>
            <a:ext cx="48768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5693664" y="1600200"/>
            <a:ext cx="48768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0584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CD013A73-2A80-46E0-BF46-2168B1BC1898}" type="datetimeFigureOut">
              <a:rPr lang="en-US" smtClean="0"/>
              <a:pPr/>
              <a:t>5/19/2017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CE7739-E04E-4542-93E2-96AEECB43452}" type="slidenum">
              <a:rPr lang="en-US" smtClean="0"/>
              <a:pPr/>
              <a:t>‹#›</a:t>
            </a:fld>
            <a:endParaRPr lang="en-US"/>
          </a:p>
        </p:txBody>
      </p:sp>
      <p:sp>
        <p:nvSpPr>
          <p:cNvPr id="11" name="Content Placeholder 10"/>
          <p:cNvSpPr>
            <a:spLocks noGrp="1"/>
          </p:cNvSpPr>
          <p:nvPr>
            <p:ph sz="quarter" idx="2"/>
          </p:nvPr>
        </p:nvSpPr>
        <p:spPr>
          <a:xfrm>
            <a:off x="609600" y="2362200"/>
            <a:ext cx="48768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5829300" y="2362200"/>
            <a:ext cx="48768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6096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57912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CD013A73-2A80-46E0-BF46-2168B1BC1898}" type="datetimeFigureOut">
              <a:rPr lang="en-US" smtClean="0"/>
              <a:pPr/>
              <a:t>5/19/2017</a:t>
            </a:fld>
            <a:endParaRPr lang="en-US"/>
          </a:p>
        </p:txBody>
      </p:sp>
      <p:sp>
        <p:nvSpPr>
          <p:cNvPr id="7" name="Slide Number Placeholder 6"/>
          <p:cNvSpPr>
            <a:spLocks noGrp="1"/>
          </p:cNvSpPr>
          <p:nvPr>
            <p:ph type="sldNum" sz="quarter" idx="11"/>
          </p:nvPr>
        </p:nvSpPr>
        <p:spPr/>
        <p:txBody>
          <a:bodyPr rtlCol="0"/>
          <a:lstStyle/>
          <a:p>
            <a:fld id="{44CE7739-E04E-4542-93E2-96AEECB43452}" type="slidenum">
              <a:rPr lang="en-US" smtClean="0"/>
              <a:pPr/>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013A73-2A80-46E0-BF46-2168B1BC1898}" type="datetimeFigureOut">
              <a:rPr lang="en-US" smtClean="0"/>
              <a:pPr/>
              <a:t>5/19/2017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CE7739-E04E-4542-93E2-96AEECB43452}"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5547360" y="3124200"/>
            <a:ext cx="6309360" cy="6096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083040" y="274320"/>
            <a:ext cx="2036064"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406400" y="274320"/>
            <a:ext cx="75184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CD013A73-2A80-46E0-BF46-2168B1BC1898}" type="datetimeFigureOut">
              <a:rPr lang="en-US" smtClean="0"/>
              <a:pPr/>
              <a:t>5/19/2017</a:t>
            </a:fld>
            <a:endParaRPr lang="en-US"/>
          </a:p>
        </p:txBody>
      </p:sp>
      <p:sp>
        <p:nvSpPr>
          <p:cNvPr id="22" name="Slide Number Placeholder 21"/>
          <p:cNvSpPr>
            <a:spLocks noGrp="1"/>
          </p:cNvSpPr>
          <p:nvPr>
            <p:ph type="sldNum" sz="quarter" idx="15"/>
          </p:nvPr>
        </p:nvSpPr>
        <p:spPr/>
        <p:txBody>
          <a:bodyPr rtlCol="0"/>
          <a:lstStyle/>
          <a:p>
            <a:fld id="{44CE7739-E04E-4542-93E2-96AEECB43452}" type="slidenum">
              <a:rPr lang="en-US" smtClean="0"/>
              <a:pPr/>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11684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5518404" y="3124200"/>
            <a:ext cx="6309360" cy="6096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82296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9021064" y="264795"/>
            <a:ext cx="2032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119888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11785600" y="0"/>
            <a:ext cx="4064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CD013A73-2A80-46E0-BF46-2168B1BC1898}" type="datetimeFigureOut">
              <a:rPr lang="en-US" smtClean="0"/>
              <a:pPr/>
              <a:t>5/19/2017</a:t>
            </a:fld>
            <a:endParaRPr lang="en-US"/>
          </a:p>
        </p:txBody>
      </p:sp>
      <p:sp>
        <p:nvSpPr>
          <p:cNvPr id="18" name="Slide Number Placeholder 17"/>
          <p:cNvSpPr>
            <a:spLocks noGrp="1"/>
          </p:cNvSpPr>
          <p:nvPr>
            <p:ph type="sldNum" sz="quarter" idx="11"/>
          </p:nvPr>
        </p:nvSpPr>
        <p:spPr/>
        <p:txBody>
          <a:bodyPr rtlCol="0"/>
          <a:lstStyle/>
          <a:p>
            <a:fld id="{44CE7739-E04E-4542-93E2-96AEECB43452}" type="slidenum">
              <a:rPr lang="en-US" smtClean="0"/>
              <a:pPr/>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609600" y="274638"/>
            <a:ext cx="99568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609600" y="1600200"/>
            <a:ext cx="99568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10454640" y="1017843"/>
            <a:ext cx="2011680" cy="512064"/>
          </a:xfrm>
          <a:prstGeom prst="rect">
            <a:avLst/>
          </a:prstGeom>
        </p:spPr>
        <p:txBody>
          <a:bodyPr vert="horz" anchor="ctr" anchorCtr="0"/>
          <a:lstStyle>
            <a:lvl1pPr algn="r" eaLnBrk="1" latinLnBrk="0" hangingPunct="1">
              <a:defRPr kumimoji="0" sz="1200">
                <a:solidFill>
                  <a:schemeClr val="tx2"/>
                </a:solidFill>
              </a:defRPr>
            </a:lvl1pPr>
          </a:lstStyle>
          <a:p>
            <a:fld id="{CD013A73-2A80-46E0-BF46-2168B1BC1898}" type="datetimeFigureOut">
              <a:rPr lang="en-US" smtClean="0"/>
              <a:pPr/>
              <a:t>5/19/2017</a:t>
            </a:fld>
            <a:endParaRPr lang="en-US"/>
          </a:p>
        </p:txBody>
      </p:sp>
      <p:sp>
        <p:nvSpPr>
          <p:cNvPr id="3" name="Footer Placeholder 2"/>
          <p:cNvSpPr>
            <a:spLocks noGrp="1"/>
          </p:cNvSpPr>
          <p:nvPr>
            <p:ph type="ftr" sz="quarter" idx="3"/>
          </p:nvPr>
        </p:nvSpPr>
        <p:spPr>
          <a:xfrm rot="5400000">
            <a:off x="9853648" y="3676280"/>
            <a:ext cx="3200400" cy="48768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1016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10838688" y="5734050"/>
            <a:ext cx="812800" cy="521208"/>
          </a:xfrm>
          <a:prstGeom prst="rect">
            <a:avLst/>
          </a:prstGeom>
        </p:spPr>
        <p:txBody>
          <a:bodyPr vert="horz" anchor="ctr"/>
          <a:lstStyle>
            <a:lvl1pPr algn="ctr" eaLnBrk="1" latinLnBrk="0" hangingPunct="1">
              <a:defRPr kumimoji="0" sz="1400" b="1">
                <a:solidFill>
                  <a:srgbClr val="FFFFFF"/>
                </a:solidFill>
              </a:defRPr>
            </a:lvl1pPr>
          </a:lstStyle>
          <a:p>
            <a:fld id="{44CE7739-E04E-4542-93E2-96AEECB43452}"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940" r:id="rId1"/>
    <p:sldLayoutId id="2147483941" r:id="rId2"/>
    <p:sldLayoutId id="2147483942" r:id="rId3"/>
    <p:sldLayoutId id="2147483943" r:id="rId4"/>
    <p:sldLayoutId id="2147483944" r:id="rId5"/>
    <p:sldLayoutId id="2147483945" r:id="rId6"/>
    <p:sldLayoutId id="2147483946" r:id="rId7"/>
    <p:sldLayoutId id="2147483947" r:id="rId8"/>
    <p:sldLayoutId id="2147483948" r:id="rId9"/>
    <p:sldLayoutId id="2147483949" r:id="rId10"/>
    <p:sldLayoutId id="2147483950"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64080" y="1239129"/>
            <a:ext cx="4770120" cy="1291537"/>
          </a:xfrm>
        </p:spPr>
        <p:txBody>
          <a:bodyPr>
            <a:noAutofit/>
          </a:bodyPr>
          <a:lstStyle/>
          <a:p>
            <a:pPr algn="ctr"/>
            <a:r>
              <a:rPr lang="en-US" sz="3200" dirty="0" smtClean="0">
                <a:solidFill>
                  <a:srgbClr val="FF0000"/>
                </a:solidFill>
                <a:latin typeface="Times New Roman" panose="02020603050405020304" pitchFamily="18" charset="0"/>
                <a:cs typeface="Times New Roman" panose="02020603050405020304" pitchFamily="18" charset="0"/>
              </a:rPr>
              <a:t>A project report </a:t>
            </a:r>
            <a:r>
              <a:rPr lang="en-US" sz="2800" dirty="0" smtClean="0">
                <a:solidFill>
                  <a:srgbClr val="7030A0"/>
                </a:solidFill>
                <a:latin typeface="Times New Roman" panose="02020603050405020304" pitchFamily="18" charset="0"/>
                <a:cs typeface="Times New Roman" panose="02020603050405020304" pitchFamily="18" charset="0"/>
              </a:rPr>
              <a:t/>
            </a:r>
            <a:br>
              <a:rPr lang="en-US" sz="2800" dirty="0" smtClean="0">
                <a:solidFill>
                  <a:srgbClr val="7030A0"/>
                </a:solidFill>
                <a:latin typeface="Times New Roman" panose="02020603050405020304" pitchFamily="18" charset="0"/>
                <a:cs typeface="Times New Roman" panose="02020603050405020304" pitchFamily="18" charset="0"/>
              </a:rPr>
            </a:br>
            <a:r>
              <a:rPr lang="en-US" sz="3200" dirty="0" smtClean="0">
                <a:solidFill>
                  <a:srgbClr val="7030A0"/>
                </a:solidFill>
                <a:latin typeface="Times New Roman" panose="02020603050405020304" pitchFamily="18" charset="0"/>
                <a:cs typeface="Times New Roman" panose="02020603050405020304" pitchFamily="18" charset="0"/>
              </a:rPr>
              <a:t>on</a:t>
            </a:r>
            <a:r>
              <a:rPr lang="en-US" sz="2800" dirty="0" smtClean="0">
                <a:solidFill>
                  <a:schemeClr val="accent1">
                    <a:lumMod val="25000"/>
                  </a:schemeClr>
                </a:solidFill>
                <a:latin typeface="Times New Roman" panose="02020603050405020304" pitchFamily="18" charset="0"/>
                <a:cs typeface="Times New Roman" panose="02020603050405020304" pitchFamily="18" charset="0"/>
              </a:rPr>
              <a:t/>
            </a:r>
            <a:br>
              <a:rPr lang="en-US" sz="2800" dirty="0" smtClean="0">
                <a:solidFill>
                  <a:schemeClr val="accent1">
                    <a:lumMod val="25000"/>
                  </a:schemeClr>
                </a:solidFill>
                <a:latin typeface="Times New Roman" panose="02020603050405020304" pitchFamily="18" charset="0"/>
                <a:cs typeface="Times New Roman" panose="02020603050405020304" pitchFamily="18" charset="0"/>
              </a:rPr>
            </a:br>
            <a:r>
              <a:rPr lang="en-US" sz="3200" dirty="0" smtClean="0">
                <a:solidFill>
                  <a:schemeClr val="tx1"/>
                </a:solidFill>
                <a:latin typeface="Times New Roman" panose="02020603050405020304" pitchFamily="18" charset="0"/>
                <a:cs typeface="Times New Roman" panose="02020603050405020304" pitchFamily="18" charset="0"/>
              </a:rPr>
              <a:t>Line follower </a:t>
            </a:r>
            <a:r>
              <a:rPr lang="en-US" sz="3200"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robot</a:t>
            </a:r>
            <a:endParaRPr lang="en-US" sz="2800" dirty="0">
              <a:solidFill>
                <a:schemeClr val="tx1"/>
              </a:solidFill>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8355723" y="3287115"/>
            <a:ext cx="3836277" cy="3220365"/>
          </a:xfrm>
        </p:spPr>
        <p:txBody>
          <a:bodyPr>
            <a:normAutofit/>
          </a:bodyPr>
          <a:lstStyle/>
          <a:p>
            <a:r>
              <a:rPr lang="en-US" sz="3200" i="1" u="sng" dirty="0">
                <a:solidFill>
                  <a:srgbClr val="0070C0"/>
                </a:solidFill>
                <a:latin typeface="Times New Roman" panose="02020603050405020304" pitchFamily="18" charset="0"/>
                <a:ea typeface="Tahoma" panose="020B0604030504040204" pitchFamily="34" charset="0"/>
                <a:cs typeface="Times New Roman" panose="02020603050405020304" pitchFamily="18" charset="0"/>
              </a:rPr>
              <a:t>SUBMITTED </a:t>
            </a:r>
            <a:r>
              <a:rPr lang="en-US" sz="3200" i="1" u="sng" dirty="0" smtClean="0">
                <a:solidFill>
                  <a:srgbClr val="0070C0"/>
                </a:solidFill>
                <a:latin typeface="Times New Roman" panose="02020603050405020304" pitchFamily="18" charset="0"/>
                <a:ea typeface="Tahoma" panose="020B0604030504040204" pitchFamily="34" charset="0"/>
                <a:cs typeface="Times New Roman" panose="02020603050405020304" pitchFamily="18" charset="0"/>
              </a:rPr>
              <a:t>BY</a:t>
            </a:r>
          </a:p>
          <a:p>
            <a:r>
              <a:rPr lang="en-US" sz="2800" dirty="0" err="1"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Bishwanath</a:t>
            </a:r>
            <a:r>
              <a:rPr lang="en-US" sz="28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Sarker</a:t>
            </a:r>
            <a:endParaRPr lang="en-US" sz="28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endParaRPr>
          </a:p>
          <a:p>
            <a:r>
              <a:rPr lang="en-US" sz="28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ID:13141203032</a:t>
            </a:r>
          </a:p>
          <a:p>
            <a:r>
              <a:rPr lang="en-US" sz="28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Intake: 16</a:t>
            </a:r>
            <a:r>
              <a:rPr lang="en-US" sz="2800" baseline="300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th</a:t>
            </a:r>
            <a:r>
              <a:rPr lang="en-US" sz="28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 </a:t>
            </a:r>
          </a:p>
          <a:p>
            <a:r>
              <a:rPr lang="en-US" sz="28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B.Sc. </a:t>
            </a:r>
            <a:r>
              <a:rPr lang="en-US" sz="2800" dirty="0" err="1"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Engg</a:t>
            </a:r>
            <a:r>
              <a:rPr lang="en-US" sz="28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in </a:t>
            </a:r>
            <a:r>
              <a:rPr lang="en-US" sz="28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CSE</a:t>
            </a:r>
            <a:endParaRPr lang="en-US" sz="28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endParaRPr>
          </a:p>
          <a:p>
            <a:r>
              <a:rPr lang="en-US" sz="3200" dirty="0" smtClean="0">
                <a:solidFill>
                  <a:srgbClr val="00B050"/>
                </a:solidFill>
                <a:latin typeface="Times New Roman" panose="02020603050405020304" pitchFamily="18" charset="0"/>
                <a:ea typeface="Tahoma" panose="020B0604030504040204" pitchFamily="34" charset="0"/>
                <a:cs typeface="Times New Roman" panose="02020603050405020304" pitchFamily="18" charset="0"/>
              </a:rPr>
              <a:t>BUBT</a:t>
            </a:r>
          </a:p>
          <a:p>
            <a:pPr algn="r"/>
            <a:endParaRPr lang="en-US" dirty="0" smtClean="0">
              <a:solidFill>
                <a:schemeClr val="accent1">
                  <a:lumMod val="75000"/>
                </a:schemeClr>
              </a:solidFill>
              <a:latin typeface="Times New Roman" panose="02020603050405020304" pitchFamily="18" charset="0"/>
              <a:ea typeface="Tahoma" panose="020B0604030504040204" pitchFamily="34"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04272" y="-226530"/>
            <a:ext cx="5305297" cy="3334758"/>
          </a:xfrm>
          <a:prstGeom prst="rect">
            <a:avLst/>
          </a:prstGeom>
        </p:spPr>
      </p:pic>
      <p:sp>
        <p:nvSpPr>
          <p:cNvPr id="5" name="Title 1"/>
          <p:cNvSpPr txBox="1">
            <a:spLocks/>
          </p:cNvSpPr>
          <p:nvPr/>
        </p:nvSpPr>
        <p:spPr>
          <a:xfrm>
            <a:off x="6766560" y="506180"/>
            <a:ext cx="5331410" cy="69368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3200" b="1" dirty="0" smtClean="0">
                <a:solidFill>
                  <a:srgbClr val="7030A0"/>
                </a:solidFill>
                <a:latin typeface="Times New Roman" panose="02020603050405020304" pitchFamily="18" charset="0"/>
                <a:cs typeface="Times New Roman" panose="02020603050405020304" pitchFamily="18" charset="0"/>
              </a:rPr>
              <a:t>LINE FOLLOWER ROBOT</a:t>
            </a:r>
          </a:p>
        </p:txBody>
      </p:sp>
    </p:spTree>
    <p:extLst>
      <p:ext uri="{BB962C8B-B14F-4D97-AF65-F5344CB8AC3E}">
        <p14:creationId xmlns:p14="http://schemas.microsoft.com/office/powerpoint/2010/main" val="2234016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par>
                          <p:cTn id="21" fill="hold">
                            <p:stCondLst>
                              <p:cond delay="2000"/>
                            </p:stCondLst>
                            <p:childTnLst>
                              <p:par>
                                <p:cTn id="22" presetID="15" presetClass="entr" presetSubtype="0"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 calcmode="lin" valueType="num">
                                      <p:cBhvr>
                                        <p:cTn id="24" dur="1000" fill="hold"/>
                                        <p:tgtEl>
                                          <p:spTgt spid="2"/>
                                        </p:tgtEl>
                                        <p:attrNameLst>
                                          <p:attrName>ppt_w</p:attrName>
                                        </p:attrNameLst>
                                      </p:cBhvr>
                                      <p:tavLst>
                                        <p:tav tm="0">
                                          <p:val>
                                            <p:fltVal val="0"/>
                                          </p:val>
                                        </p:tav>
                                        <p:tav tm="100000">
                                          <p:val>
                                            <p:strVal val="#ppt_w"/>
                                          </p:val>
                                        </p:tav>
                                      </p:tavLst>
                                    </p:anim>
                                    <p:anim calcmode="lin" valueType="num">
                                      <p:cBhvr>
                                        <p:cTn id="25" dur="1000" fill="hold"/>
                                        <p:tgtEl>
                                          <p:spTgt spid="2"/>
                                        </p:tgtEl>
                                        <p:attrNameLst>
                                          <p:attrName>ppt_h</p:attrName>
                                        </p:attrNameLst>
                                      </p:cBhvr>
                                      <p:tavLst>
                                        <p:tav tm="0">
                                          <p:val>
                                            <p:fltVal val="0"/>
                                          </p:val>
                                        </p:tav>
                                        <p:tav tm="100000">
                                          <p:val>
                                            <p:strVal val="#ppt_h"/>
                                          </p:val>
                                        </p:tav>
                                      </p:tavLst>
                                    </p:anim>
                                    <p:anim calcmode="lin" valueType="num">
                                      <p:cBhvr>
                                        <p:cTn id="26"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27"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par>
                          <p:cTn id="28" fill="hold">
                            <p:stCondLst>
                              <p:cond delay="3000"/>
                            </p:stCondLst>
                            <p:childTnLst>
                              <p:par>
                                <p:cTn id="29" presetID="37" presetClass="path" presetSubtype="0" accel="50000" decel="50000" fill="hold" nodeType="afterEffect">
                                  <p:stCondLst>
                                    <p:cond delay="0"/>
                                  </p:stCondLst>
                                  <p:childTnLst>
                                    <p:animMotion origin="layout" path="M 0.00013 -0.00046 L -0.20443 -0.10833 C -0.25 -0.13472 -0.3086 -0.13148 -0.36954 -0.1037 C -0.4349 -0.07129 -0.48568 -0.02199 -0.51511 0.03936 L -0.66693 0.3169 " pathEditMode="relative" rAng="9900000" ptsTypes="AAAAA">
                                      <p:cBhvr>
                                        <p:cTn id="30" dur="2000" fill="hold"/>
                                        <p:tgtEl>
                                          <p:spTgt spid="4"/>
                                        </p:tgtEl>
                                        <p:attrNameLst>
                                          <p:attrName>ppt_x</p:attrName>
                                          <p:attrName>ppt_y</p:attrName>
                                        </p:attrNameLst>
                                      </p:cBhvr>
                                      <p:rCtr x="-35313" y="2870"/>
                                    </p:animMotion>
                                  </p:childTnLst>
                                </p:cTn>
                              </p:par>
                            </p:childTnLst>
                          </p:cTn>
                        </p:par>
                        <p:par>
                          <p:cTn id="31" fill="hold">
                            <p:stCondLst>
                              <p:cond delay="5000"/>
                            </p:stCondLst>
                            <p:childTnLst>
                              <p:par>
                                <p:cTn id="32" presetID="42" presetClass="entr" presetSubtype="0" fill="hold" grpId="0" nodeType="afterEffect">
                                  <p:stCondLst>
                                    <p:cond delay="0"/>
                                  </p:stCondLst>
                                  <p:childTnLst>
                                    <p:set>
                                      <p:cBhvr>
                                        <p:cTn id="33" dur="1" fill="hold">
                                          <p:stCondLst>
                                            <p:cond delay="0"/>
                                          </p:stCondLst>
                                        </p:cTn>
                                        <p:tgtEl>
                                          <p:spTgt spid="3">
                                            <p:txEl>
                                              <p:pRg st="0" end="0"/>
                                            </p:txEl>
                                          </p:spTgt>
                                        </p:tgtEl>
                                        <p:attrNameLst>
                                          <p:attrName>style.visibility</p:attrName>
                                        </p:attrNameLst>
                                      </p:cBhvr>
                                      <p:to>
                                        <p:strVal val="visible"/>
                                      </p:to>
                                    </p:set>
                                    <p:animEffect transition="in" filter="fade">
                                      <p:cBhvr>
                                        <p:cTn id="34" dur="500"/>
                                        <p:tgtEl>
                                          <p:spTgt spid="3">
                                            <p:txEl>
                                              <p:pRg st="0" end="0"/>
                                            </p:txEl>
                                          </p:spTgt>
                                        </p:tgtEl>
                                      </p:cBhvr>
                                    </p:animEffect>
                                    <p:anim calcmode="lin" valueType="num">
                                      <p:cBhvr>
                                        <p:cTn id="3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36"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3">
                                            <p:txEl>
                                              <p:pRg st="1" end="1"/>
                                            </p:txEl>
                                          </p:spTgt>
                                        </p:tgtEl>
                                        <p:attrNameLst>
                                          <p:attrName>style.visibility</p:attrName>
                                        </p:attrNameLst>
                                      </p:cBhvr>
                                      <p:to>
                                        <p:strVal val="visible"/>
                                      </p:to>
                                    </p:set>
                                    <p:animEffect transition="in" filter="fade">
                                      <p:cBhvr>
                                        <p:cTn id="41" dur="500"/>
                                        <p:tgtEl>
                                          <p:spTgt spid="3">
                                            <p:txEl>
                                              <p:pRg st="1" end="1"/>
                                            </p:txEl>
                                          </p:spTgt>
                                        </p:tgtEl>
                                      </p:cBhvr>
                                    </p:animEffect>
                                    <p:anim calcmode="lin" valueType="num">
                                      <p:cBhvr>
                                        <p:cTn id="4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43"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3">
                                            <p:txEl>
                                              <p:pRg st="2" end="2"/>
                                            </p:txEl>
                                          </p:spTgt>
                                        </p:tgtEl>
                                        <p:attrNameLst>
                                          <p:attrName>style.visibility</p:attrName>
                                        </p:attrNameLst>
                                      </p:cBhvr>
                                      <p:to>
                                        <p:strVal val="visible"/>
                                      </p:to>
                                    </p:set>
                                    <p:animEffect transition="in" filter="fade">
                                      <p:cBhvr>
                                        <p:cTn id="48" dur="500"/>
                                        <p:tgtEl>
                                          <p:spTgt spid="3">
                                            <p:txEl>
                                              <p:pRg st="2" end="2"/>
                                            </p:txEl>
                                          </p:spTgt>
                                        </p:tgtEl>
                                      </p:cBhvr>
                                    </p:animEffect>
                                    <p:anim calcmode="lin" valueType="num">
                                      <p:cBhvr>
                                        <p:cTn id="4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50"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3">
                                            <p:txEl>
                                              <p:pRg st="3" end="3"/>
                                            </p:txEl>
                                          </p:spTgt>
                                        </p:tgtEl>
                                        <p:attrNameLst>
                                          <p:attrName>style.visibility</p:attrName>
                                        </p:attrNameLst>
                                      </p:cBhvr>
                                      <p:to>
                                        <p:strVal val="visible"/>
                                      </p:to>
                                    </p:set>
                                    <p:animEffect transition="in" filter="fade">
                                      <p:cBhvr>
                                        <p:cTn id="55" dur="500"/>
                                        <p:tgtEl>
                                          <p:spTgt spid="3">
                                            <p:txEl>
                                              <p:pRg st="3" end="3"/>
                                            </p:txEl>
                                          </p:spTgt>
                                        </p:tgtEl>
                                      </p:cBhvr>
                                    </p:animEffect>
                                    <p:anim calcmode="lin" valueType="num">
                                      <p:cBhvr>
                                        <p:cTn id="56"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57"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3">
                                            <p:txEl>
                                              <p:pRg st="4" end="4"/>
                                            </p:txEl>
                                          </p:spTgt>
                                        </p:tgtEl>
                                        <p:attrNameLst>
                                          <p:attrName>style.visibility</p:attrName>
                                        </p:attrNameLst>
                                      </p:cBhvr>
                                      <p:to>
                                        <p:strVal val="visible"/>
                                      </p:to>
                                    </p:set>
                                    <p:animEffect transition="in" filter="fade">
                                      <p:cBhvr>
                                        <p:cTn id="62" dur="500"/>
                                        <p:tgtEl>
                                          <p:spTgt spid="3">
                                            <p:txEl>
                                              <p:pRg st="4" end="4"/>
                                            </p:txEl>
                                          </p:spTgt>
                                        </p:tgtEl>
                                      </p:cBhvr>
                                    </p:animEffect>
                                    <p:anim calcmode="lin" valueType="num">
                                      <p:cBhvr>
                                        <p:cTn id="6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64"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3">
                                            <p:txEl>
                                              <p:pRg st="5" end="5"/>
                                            </p:txEl>
                                          </p:spTgt>
                                        </p:tgtEl>
                                        <p:attrNameLst>
                                          <p:attrName>style.visibility</p:attrName>
                                        </p:attrNameLst>
                                      </p:cBhvr>
                                      <p:to>
                                        <p:strVal val="visible"/>
                                      </p:to>
                                    </p:set>
                                    <p:animEffect transition="in" filter="fade">
                                      <p:cBhvr>
                                        <p:cTn id="69" dur="500"/>
                                        <p:tgtEl>
                                          <p:spTgt spid="3">
                                            <p:txEl>
                                              <p:pRg st="5" end="5"/>
                                            </p:txEl>
                                          </p:spTgt>
                                        </p:tgtEl>
                                      </p:cBhvr>
                                    </p:animEffect>
                                    <p:anim calcmode="lin" valueType="num">
                                      <p:cBhvr>
                                        <p:cTn id="70"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71" dur="5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6603126" y="457195"/>
            <a:ext cx="5636172" cy="69368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1400" dirty="0" smtClean="0"/>
          </a:p>
        </p:txBody>
      </p:sp>
      <p:sp>
        <p:nvSpPr>
          <p:cNvPr id="13" name="Title 1"/>
          <p:cNvSpPr>
            <a:spLocks noGrp="1"/>
          </p:cNvSpPr>
          <p:nvPr>
            <p:ph type="ctrTitle"/>
          </p:nvPr>
        </p:nvSpPr>
        <p:spPr>
          <a:xfrm>
            <a:off x="1093069" y="2151989"/>
            <a:ext cx="10862442" cy="3736413"/>
          </a:xfrm>
        </p:spPr>
        <p:txBody>
          <a:bodyPr>
            <a:noAutofit/>
          </a:bodyPr>
          <a:lstStyle/>
          <a:p>
            <a:pPr algn="l">
              <a:defRPr/>
            </a:pPr>
            <a:r>
              <a:rPr lang="en-US" sz="2800" b="1" dirty="0" smtClean="0">
                <a:solidFill>
                  <a:srgbClr val="00B050"/>
                </a:solidFill>
              </a:rPr>
              <a:t>► Industrial </a:t>
            </a:r>
            <a:r>
              <a:rPr lang="en-US" sz="2800" b="1" dirty="0">
                <a:solidFill>
                  <a:srgbClr val="00B050"/>
                </a:solidFill>
              </a:rPr>
              <a:t>Applications</a:t>
            </a:r>
            <a:r>
              <a:rPr lang="en-US" sz="2800" dirty="0">
                <a:solidFill>
                  <a:srgbClr val="00B050"/>
                </a:solidFill>
              </a:rPr>
              <a:t>: </a:t>
            </a:r>
            <a:r>
              <a:rPr lang="en-US" sz="2400" dirty="0">
                <a:solidFill>
                  <a:srgbClr val="0000FF"/>
                </a:solidFill>
              </a:rPr>
              <a:t>These robots can be used as </a:t>
            </a:r>
            <a:r>
              <a:rPr lang="en-US" sz="2400" dirty="0" smtClean="0">
                <a:solidFill>
                  <a:srgbClr val="0000FF"/>
                </a:solidFill>
              </a:rPr>
              <a:t>automated equipment </a:t>
            </a:r>
            <a:r>
              <a:rPr lang="en-US" sz="2400" dirty="0">
                <a:solidFill>
                  <a:srgbClr val="0000FF"/>
                </a:solidFill>
              </a:rPr>
              <a:t>carriers in industries replacing traditional </a:t>
            </a:r>
            <a:r>
              <a:rPr lang="en-US" sz="2400" dirty="0" smtClean="0">
                <a:solidFill>
                  <a:srgbClr val="0000FF"/>
                </a:solidFill>
              </a:rPr>
              <a:t>conveyer belts.</a:t>
            </a:r>
            <a:r>
              <a:rPr lang="en-US" sz="2400" dirty="0" smtClean="0">
                <a:solidFill>
                  <a:schemeClr val="accent1">
                    <a:lumMod val="75000"/>
                  </a:schemeClr>
                </a:solidFill>
              </a:rPr>
              <a:t/>
            </a:r>
            <a:br>
              <a:rPr lang="en-US" sz="2400" dirty="0" smtClean="0">
                <a:solidFill>
                  <a:schemeClr val="accent1">
                    <a:lumMod val="75000"/>
                  </a:schemeClr>
                </a:solidFill>
              </a:rPr>
            </a:br>
            <a:r>
              <a:rPr lang="en-US" sz="2400" dirty="0" smtClean="0">
                <a:solidFill>
                  <a:schemeClr val="accent1">
                    <a:lumMod val="75000"/>
                  </a:schemeClr>
                </a:solidFill>
              </a:rPr>
              <a:t/>
            </a:r>
            <a:br>
              <a:rPr lang="en-US" sz="2400" dirty="0" smtClean="0">
                <a:solidFill>
                  <a:schemeClr val="accent1">
                    <a:lumMod val="75000"/>
                  </a:schemeClr>
                </a:solidFill>
              </a:rPr>
            </a:br>
            <a:r>
              <a:rPr lang="en-US" sz="2800" dirty="0" smtClean="0">
                <a:solidFill>
                  <a:srgbClr val="00B050"/>
                </a:solidFill>
              </a:rPr>
              <a:t>► </a:t>
            </a:r>
            <a:r>
              <a:rPr lang="en-US" sz="2800" b="1" dirty="0" smtClean="0">
                <a:solidFill>
                  <a:srgbClr val="00B050"/>
                </a:solidFill>
              </a:rPr>
              <a:t>Automobile </a:t>
            </a:r>
            <a:r>
              <a:rPr lang="en-US" sz="2800" b="1" dirty="0">
                <a:solidFill>
                  <a:srgbClr val="00B050"/>
                </a:solidFill>
              </a:rPr>
              <a:t>applications</a:t>
            </a:r>
            <a:r>
              <a:rPr lang="en-US" sz="2800" dirty="0">
                <a:solidFill>
                  <a:srgbClr val="00B050"/>
                </a:solidFill>
              </a:rPr>
              <a:t>: </a:t>
            </a:r>
            <a:r>
              <a:rPr lang="en-US" sz="2400" dirty="0">
                <a:solidFill>
                  <a:srgbClr val="0000FF"/>
                </a:solidFill>
              </a:rPr>
              <a:t>These robots can also be used </a:t>
            </a:r>
            <a:r>
              <a:rPr lang="en-US" sz="2400" dirty="0" smtClean="0">
                <a:solidFill>
                  <a:srgbClr val="0000FF"/>
                </a:solidFill>
              </a:rPr>
              <a:t>as automatic </a:t>
            </a:r>
            <a:r>
              <a:rPr lang="en-US" sz="2400" dirty="0">
                <a:solidFill>
                  <a:srgbClr val="0000FF"/>
                </a:solidFill>
              </a:rPr>
              <a:t>cars running on roads with embedded magnets</a:t>
            </a:r>
            <a:r>
              <a:rPr lang="en-US" sz="2400" dirty="0" smtClean="0">
                <a:solidFill>
                  <a:srgbClr val="0000FF"/>
                </a:solidFill>
              </a:rPr>
              <a:t>.</a:t>
            </a:r>
            <a:br>
              <a:rPr lang="en-US" sz="2400" dirty="0" smtClean="0">
                <a:solidFill>
                  <a:srgbClr val="0000FF"/>
                </a:solidFill>
              </a:rPr>
            </a:br>
            <a:r>
              <a:rPr lang="en-US" sz="2400" dirty="0">
                <a:solidFill>
                  <a:schemeClr val="accent6">
                    <a:lumMod val="75000"/>
                  </a:schemeClr>
                </a:solidFill>
              </a:rPr>
              <a:t/>
            </a:r>
            <a:br>
              <a:rPr lang="en-US" sz="2400" dirty="0">
                <a:solidFill>
                  <a:schemeClr val="accent6">
                    <a:lumMod val="75000"/>
                  </a:schemeClr>
                </a:solidFill>
              </a:rPr>
            </a:br>
            <a:r>
              <a:rPr lang="en-US" sz="2800" dirty="0" smtClean="0">
                <a:solidFill>
                  <a:srgbClr val="00B050"/>
                </a:solidFill>
              </a:rPr>
              <a:t>► </a:t>
            </a:r>
            <a:r>
              <a:rPr lang="en-US" sz="2800" b="1" dirty="0" smtClean="0">
                <a:solidFill>
                  <a:srgbClr val="00B050"/>
                </a:solidFill>
              </a:rPr>
              <a:t>Domestic </a:t>
            </a:r>
            <a:r>
              <a:rPr lang="en-US" sz="2800" b="1" dirty="0">
                <a:solidFill>
                  <a:srgbClr val="00B050"/>
                </a:solidFill>
              </a:rPr>
              <a:t>applications</a:t>
            </a:r>
            <a:r>
              <a:rPr lang="en-US" sz="2800" dirty="0">
                <a:solidFill>
                  <a:srgbClr val="00B050"/>
                </a:solidFill>
              </a:rPr>
              <a:t>: </a:t>
            </a:r>
            <a:r>
              <a:rPr lang="en-US" sz="2400" dirty="0">
                <a:solidFill>
                  <a:srgbClr val="0000FF"/>
                </a:solidFill>
              </a:rPr>
              <a:t>These can also be used at homes </a:t>
            </a:r>
            <a:r>
              <a:rPr lang="en-US" sz="2400" dirty="0" smtClean="0">
                <a:solidFill>
                  <a:srgbClr val="0000FF"/>
                </a:solidFill>
              </a:rPr>
              <a:t>for domestic </a:t>
            </a:r>
            <a:r>
              <a:rPr lang="en-US" sz="2400" dirty="0">
                <a:solidFill>
                  <a:srgbClr val="0000FF"/>
                </a:solidFill>
              </a:rPr>
              <a:t>purposes like floor cleaning etc</a:t>
            </a:r>
            <a:r>
              <a:rPr lang="en-US" sz="2400" dirty="0" smtClean="0">
                <a:solidFill>
                  <a:srgbClr val="0000FF"/>
                </a:solidFill>
              </a:rPr>
              <a:t>.</a:t>
            </a:r>
            <a:r>
              <a:rPr lang="en-US" sz="2400" dirty="0" smtClean="0">
                <a:solidFill>
                  <a:schemeClr val="accent1">
                    <a:lumMod val="75000"/>
                  </a:schemeClr>
                </a:solidFill>
              </a:rPr>
              <a:t/>
            </a:r>
            <a:br>
              <a:rPr lang="en-US" sz="2400" dirty="0" smtClean="0">
                <a:solidFill>
                  <a:schemeClr val="accent1">
                    <a:lumMod val="75000"/>
                  </a:schemeClr>
                </a:solidFill>
              </a:rPr>
            </a:br>
            <a:r>
              <a:rPr lang="en-US" sz="2400" dirty="0">
                <a:solidFill>
                  <a:schemeClr val="accent1">
                    <a:lumMod val="75000"/>
                  </a:schemeClr>
                </a:solidFill>
              </a:rPr>
              <a:t/>
            </a:r>
            <a:br>
              <a:rPr lang="en-US" sz="2400" dirty="0">
                <a:solidFill>
                  <a:schemeClr val="accent1">
                    <a:lumMod val="75000"/>
                  </a:schemeClr>
                </a:solidFill>
              </a:rPr>
            </a:br>
            <a:r>
              <a:rPr lang="en-US" sz="2800" dirty="0" smtClean="0">
                <a:solidFill>
                  <a:srgbClr val="00B050"/>
                </a:solidFill>
              </a:rPr>
              <a:t>► </a:t>
            </a:r>
            <a:r>
              <a:rPr lang="en-US" sz="2800" b="1" dirty="0" smtClean="0">
                <a:solidFill>
                  <a:srgbClr val="00B050"/>
                </a:solidFill>
              </a:rPr>
              <a:t>Guidance </a:t>
            </a:r>
            <a:r>
              <a:rPr lang="en-US" sz="2800" b="1" dirty="0">
                <a:solidFill>
                  <a:srgbClr val="00B050"/>
                </a:solidFill>
              </a:rPr>
              <a:t>applications</a:t>
            </a:r>
            <a:r>
              <a:rPr lang="en-US" sz="2800" dirty="0">
                <a:solidFill>
                  <a:srgbClr val="00B050"/>
                </a:solidFill>
              </a:rPr>
              <a:t>: </a:t>
            </a:r>
            <a:r>
              <a:rPr lang="en-US" sz="2400" dirty="0">
                <a:solidFill>
                  <a:srgbClr val="0000FF"/>
                </a:solidFill>
              </a:rPr>
              <a:t>These can be used in public places </a:t>
            </a:r>
            <a:r>
              <a:rPr lang="en-US" sz="2400" dirty="0" smtClean="0">
                <a:solidFill>
                  <a:srgbClr val="0000FF"/>
                </a:solidFill>
              </a:rPr>
              <a:t>like shopping malls, museums etc. </a:t>
            </a:r>
            <a:r>
              <a:rPr lang="en-US" sz="2400" dirty="0">
                <a:solidFill>
                  <a:srgbClr val="0000FF"/>
                </a:solidFill>
              </a:rPr>
              <a:t>to provide path guidance</a:t>
            </a:r>
            <a:r>
              <a:rPr lang="en-US" sz="2400" dirty="0" smtClean="0">
                <a:solidFill>
                  <a:srgbClr val="0000FF"/>
                </a:solidFill>
              </a:rPr>
              <a:t>.</a:t>
            </a:r>
            <a:endParaRPr lang="en-US" sz="2400" dirty="0">
              <a:solidFill>
                <a:srgbClr val="0000FF"/>
              </a:solidFill>
              <a:latin typeface="Calibri Light" panose="020F0302020204030204" pitchFamily="34" charset="0"/>
              <a:cs typeface="Times New Roman" panose="02020603050405020304" pitchFamily="18" charset="0"/>
            </a:endParaRPr>
          </a:p>
        </p:txBody>
      </p:sp>
      <p:sp>
        <p:nvSpPr>
          <p:cNvPr id="14" name="Title 1"/>
          <p:cNvSpPr txBox="1">
            <a:spLocks/>
          </p:cNvSpPr>
          <p:nvPr/>
        </p:nvSpPr>
        <p:spPr>
          <a:xfrm>
            <a:off x="1134591" y="703674"/>
            <a:ext cx="11877661" cy="52026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buClr>
                <a:srgbClr val="800000"/>
              </a:buClr>
            </a:pPr>
            <a:r>
              <a:rPr lang="en-US" sz="2400" b="1" dirty="0">
                <a:solidFill>
                  <a:srgbClr val="7030A0"/>
                </a:solidFill>
                <a:latin typeface="Cambria" panose="02040503050406030204" pitchFamily="18" charset="0"/>
              </a:rPr>
              <a:t>APPLICATIONS OF LINE FOLLOWER</a:t>
            </a:r>
            <a:endParaRPr lang="en-US" sz="2400" b="1" dirty="0">
              <a:solidFill>
                <a:srgbClr val="7030A0"/>
              </a:solidFill>
              <a:latin typeface="Cambria" panose="02040503050406030204" pitchFamily="18" charset="0"/>
              <a:cs typeface="Calibri" pitchFamily="34" charset="0"/>
            </a:endParaRPr>
          </a:p>
        </p:txBody>
      </p:sp>
      <p:sp>
        <p:nvSpPr>
          <p:cNvPr id="15" name="Title 1"/>
          <p:cNvSpPr txBox="1">
            <a:spLocks/>
          </p:cNvSpPr>
          <p:nvPr/>
        </p:nvSpPr>
        <p:spPr>
          <a:xfrm>
            <a:off x="-1" y="1765738"/>
            <a:ext cx="11877661" cy="179726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defRPr/>
            </a:pPr>
            <a:endParaRPr lang="en-US" sz="2400" dirty="0">
              <a:solidFill>
                <a:srgbClr val="190104"/>
              </a:solidFill>
              <a:latin typeface="Calibri Light" panose="020F0302020204030204" pitchFamily="34" charset="0"/>
              <a:cs typeface="Times New Roman" panose="02020603050405020304" pitchFamily="18" charset="0"/>
            </a:endParaRPr>
          </a:p>
        </p:txBody>
      </p:sp>
      <p:sp>
        <p:nvSpPr>
          <p:cNvPr id="16" name="Title 1"/>
          <p:cNvSpPr txBox="1">
            <a:spLocks/>
          </p:cNvSpPr>
          <p:nvPr/>
        </p:nvSpPr>
        <p:spPr>
          <a:xfrm>
            <a:off x="8907516" y="488725"/>
            <a:ext cx="3205654" cy="6936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3600" dirty="0" smtClean="0">
                <a:solidFill>
                  <a:schemeClr val="accent1">
                    <a:lumMod val="75000"/>
                  </a:schemeClr>
                </a:solidFill>
                <a:latin typeface="Times New Roman" panose="02020603050405020304" pitchFamily="18" charset="0"/>
                <a:cs typeface="Times New Roman" panose="02020603050405020304" pitchFamily="18" charset="0"/>
              </a:rPr>
              <a:t>APPLICAIONS</a:t>
            </a:r>
          </a:p>
        </p:txBody>
      </p:sp>
    </p:spTree>
    <p:extLst>
      <p:ext uri="{BB962C8B-B14F-4D97-AF65-F5344CB8AC3E}">
        <p14:creationId xmlns:p14="http://schemas.microsoft.com/office/powerpoint/2010/main" val="1600087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decel="50000" fill="hold">
                                          <p:stCondLst>
                                            <p:cond delay="0"/>
                                          </p:stCondLst>
                                        </p:cTn>
                                        <p:tgtEl>
                                          <p:spTgt spid="16"/>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16"/>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16"/>
                                        </p:tgtEl>
                                        <p:attrNameLst>
                                          <p:attrName>ppt_w</p:attrName>
                                        </p:attrNameLst>
                                      </p:cBhvr>
                                      <p:tavLst>
                                        <p:tav tm="0">
                                          <p:val>
                                            <p:strVal val="#ppt_w*.05"/>
                                          </p:val>
                                        </p:tav>
                                        <p:tav tm="100000">
                                          <p:val>
                                            <p:strVal val="#ppt_w"/>
                                          </p:val>
                                        </p:tav>
                                      </p:tavLst>
                                    </p:anim>
                                    <p:anim calcmode="lin" valueType="num">
                                      <p:cBhvr>
                                        <p:cTn id="10" dur="1000" fill="hold"/>
                                        <p:tgtEl>
                                          <p:spTgt spid="16"/>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16"/>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16"/>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16"/>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16"/>
                                        </p:tgtEl>
                                      </p:cBhvr>
                                    </p:animEffect>
                                  </p:childTnLst>
                                </p:cTn>
                              </p:par>
                            </p:childTnLst>
                          </p:cTn>
                        </p:par>
                        <p:par>
                          <p:cTn id="15" fill="hold">
                            <p:stCondLst>
                              <p:cond delay="1000"/>
                            </p:stCondLst>
                            <p:childTnLst>
                              <p:par>
                                <p:cTn id="16" presetID="23" presetClass="entr" presetSubtype="16"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6603126" y="457195"/>
            <a:ext cx="5636172" cy="69368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1400" dirty="0" smtClean="0"/>
          </a:p>
        </p:txBody>
      </p:sp>
      <p:sp>
        <p:nvSpPr>
          <p:cNvPr id="15" name="Title 1"/>
          <p:cNvSpPr txBox="1">
            <a:spLocks/>
          </p:cNvSpPr>
          <p:nvPr/>
        </p:nvSpPr>
        <p:spPr>
          <a:xfrm>
            <a:off x="-1" y="1765738"/>
            <a:ext cx="11877661" cy="179726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defRPr/>
            </a:pPr>
            <a:endParaRPr lang="en-US" sz="2400" dirty="0">
              <a:solidFill>
                <a:srgbClr val="190104"/>
              </a:solidFill>
              <a:latin typeface="Calibri Light" panose="020F0302020204030204" pitchFamily="34" charset="0"/>
              <a:cs typeface="Times New Roman" panose="02020603050405020304" pitchFamily="18" charset="0"/>
            </a:endParaRPr>
          </a:p>
        </p:txBody>
      </p:sp>
      <p:sp>
        <p:nvSpPr>
          <p:cNvPr id="2" name="Title 1"/>
          <p:cNvSpPr>
            <a:spLocks noGrp="1"/>
          </p:cNvSpPr>
          <p:nvPr>
            <p:ph type="ctrTitle"/>
          </p:nvPr>
        </p:nvSpPr>
        <p:spPr>
          <a:xfrm>
            <a:off x="3246120" y="2118360"/>
            <a:ext cx="3916680" cy="1818637"/>
          </a:xfrm>
        </p:spPr>
        <p:txBody>
          <a:bodyPr>
            <a:normAutofit/>
          </a:bodyPr>
          <a:lstStyle/>
          <a:p>
            <a:r>
              <a:rPr lang="en-US" sz="8000" dirty="0" smtClean="0">
                <a:solidFill>
                  <a:schemeClr val="accent3"/>
                </a:solidFill>
                <a:latin typeface="Times New Roman" panose="02020603050405020304" pitchFamily="18" charset="0"/>
                <a:cs typeface="Times New Roman" panose="02020603050405020304" pitchFamily="18" charset="0"/>
              </a:rPr>
              <a:t>Thank </a:t>
            </a:r>
            <a:endParaRPr lang="en-US" sz="8000" dirty="0">
              <a:solidFill>
                <a:schemeClr val="accent3"/>
              </a:solidFill>
              <a:latin typeface="Times New Roman" panose="02020603050405020304" pitchFamily="18" charset="0"/>
              <a:cs typeface="Times New Roman" panose="02020603050405020304" pitchFamily="18" charset="0"/>
            </a:endParaRPr>
          </a:p>
        </p:txBody>
      </p:sp>
      <p:sp>
        <p:nvSpPr>
          <p:cNvPr id="8" name="Title 1"/>
          <p:cNvSpPr txBox="1">
            <a:spLocks/>
          </p:cNvSpPr>
          <p:nvPr/>
        </p:nvSpPr>
        <p:spPr>
          <a:xfrm>
            <a:off x="8468186" y="2744776"/>
            <a:ext cx="1148254" cy="1146501"/>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8000" dirty="0" smtClean="0">
                <a:solidFill>
                  <a:schemeClr val="accent3"/>
                </a:solidFill>
                <a:latin typeface="Times New Roman" panose="02020603050405020304" pitchFamily="18" charset="0"/>
                <a:cs typeface="Times New Roman" panose="02020603050405020304" pitchFamily="18" charset="0"/>
              </a:rPr>
              <a:t>!</a:t>
            </a:r>
            <a:endParaRPr lang="en-US" sz="8000" dirty="0">
              <a:solidFill>
                <a:schemeClr val="accent3"/>
              </a:solidFill>
              <a:latin typeface="Times New Roman" panose="02020603050405020304" pitchFamily="18" charset="0"/>
              <a:cs typeface="Times New Roman" panose="02020603050405020304" pitchFamily="18" charset="0"/>
            </a:endParaRPr>
          </a:p>
        </p:txBody>
      </p:sp>
      <p:sp>
        <p:nvSpPr>
          <p:cNvPr id="9" name="Title 1"/>
          <p:cNvSpPr txBox="1">
            <a:spLocks/>
          </p:cNvSpPr>
          <p:nvPr/>
        </p:nvSpPr>
        <p:spPr>
          <a:xfrm>
            <a:off x="6751320" y="2468880"/>
            <a:ext cx="1936007" cy="1452877"/>
          </a:xfrm>
          <a:prstGeom prst="rect">
            <a:avLst/>
          </a:prstGeom>
        </p:spPr>
        <p:txBody>
          <a:bodyPr vert="horz" lIns="91440" tIns="45720" rIns="91440" bIns="45720" rtlCol="0" anchor="b">
            <a:normAutofit fontScale="7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700" b="1" dirty="0" smtClean="0">
                <a:solidFill>
                  <a:schemeClr val="accent3"/>
                </a:solidFill>
                <a:latin typeface="Times New Roman" panose="02020603050405020304" pitchFamily="18" charset="0"/>
                <a:cs typeface="Times New Roman" panose="02020603050405020304" pitchFamily="18" charset="0"/>
              </a:rPr>
              <a:t>You</a:t>
            </a:r>
            <a:endParaRPr lang="en-US" sz="8000" b="1" dirty="0">
              <a:solidFill>
                <a:schemeClr val="accent3"/>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393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par>
                                <p:cTn id="21" presetID="52"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Scale>
                                      <p:cBhvr>
                                        <p:cTn id="23" dur="2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4" dur="2000" decel="50000" fill="hold">
                                          <p:stCondLst>
                                            <p:cond delay="0"/>
                                          </p:stCondLst>
                                        </p:cTn>
                                        <p:tgtEl>
                                          <p:spTgt spid="9"/>
                                        </p:tgtEl>
                                        <p:attrNameLst>
                                          <p:attrName>ppt_x</p:attrName>
                                          <p:attrName>ppt_y</p:attrName>
                                        </p:attrNameLst>
                                      </p:cBhvr>
                                    </p:animMotion>
                                    <p:animEffect transition="in" filter="fade">
                                      <p:cBhvr>
                                        <p:cTn id="25" dur="2000"/>
                                        <p:tgtEl>
                                          <p:spTgt spid="9"/>
                                        </p:tgtEl>
                                      </p:cBhvr>
                                    </p:animEffect>
                                  </p:childTnLst>
                                </p:cTn>
                              </p:par>
                            </p:childTnLst>
                          </p:cTn>
                        </p:par>
                        <p:par>
                          <p:cTn id="26" fill="hold">
                            <p:stCondLst>
                              <p:cond delay="2000"/>
                            </p:stCondLst>
                            <p:childTnLst>
                              <p:par>
                                <p:cTn id="27" presetID="38" presetClass="entr" presetSubtype="0" accel="50000" fill="hold" grpId="0" nodeType="afterEffect">
                                  <p:stCondLst>
                                    <p:cond delay="0"/>
                                  </p:stCondLst>
                                  <p:iterate type="lt">
                                    <p:tmPct val="50000"/>
                                  </p:iterate>
                                  <p:childTnLst>
                                    <p:set>
                                      <p:cBhvr>
                                        <p:cTn id="28" dur="1" fill="hold">
                                          <p:stCondLst>
                                            <p:cond delay="0"/>
                                          </p:stCondLst>
                                        </p:cTn>
                                        <p:tgtEl>
                                          <p:spTgt spid="8"/>
                                        </p:tgtEl>
                                        <p:attrNameLst>
                                          <p:attrName>style.visibility</p:attrName>
                                        </p:attrNameLst>
                                      </p:cBhvr>
                                      <p:to>
                                        <p:strVal val="visible"/>
                                      </p:to>
                                    </p:set>
                                    <p:set>
                                      <p:cBhvr>
                                        <p:cTn id="29" dur="455" fill="hold">
                                          <p:stCondLst>
                                            <p:cond delay="0"/>
                                          </p:stCondLst>
                                        </p:cTn>
                                        <p:tgtEl>
                                          <p:spTgt spid="8"/>
                                        </p:tgtEl>
                                        <p:attrNameLst>
                                          <p:attrName>style.rotation</p:attrName>
                                        </p:attrNameLst>
                                      </p:cBhvr>
                                      <p:to>
                                        <p:strVal val="-45.0"/>
                                      </p:to>
                                    </p:set>
                                    <p:anim calcmode="lin" valueType="num">
                                      <p:cBhvr>
                                        <p:cTn id="30" dur="455" fill="hold">
                                          <p:stCondLst>
                                            <p:cond delay="455"/>
                                          </p:stCondLst>
                                        </p:cTn>
                                        <p:tgtEl>
                                          <p:spTgt spid="8"/>
                                        </p:tgtEl>
                                        <p:attrNameLst>
                                          <p:attrName>style.rotation</p:attrName>
                                        </p:attrNameLst>
                                      </p:cBhvr>
                                      <p:tavLst>
                                        <p:tav tm="0">
                                          <p:val>
                                            <p:fltVal val="-45"/>
                                          </p:val>
                                        </p:tav>
                                        <p:tav tm="69900">
                                          <p:val>
                                            <p:fltVal val="45"/>
                                          </p:val>
                                        </p:tav>
                                        <p:tav tm="100000">
                                          <p:val>
                                            <p:fltVal val="0"/>
                                          </p:val>
                                        </p:tav>
                                      </p:tavLst>
                                    </p:anim>
                                    <p:anim calcmode="lin" valueType="num">
                                      <p:cBhvr>
                                        <p:cTn id="31" dur="455" fill="hold">
                                          <p:stCondLst>
                                            <p:cond delay="0"/>
                                          </p:stCondLst>
                                        </p:cTn>
                                        <p:tgtEl>
                                          <p:spTgt spid="8"/>
                                        </p:tgtEl>
                                        <p:attrNameLst>
                                          <p:attrName>ppt_y</p:attrName>
                                        </p:attrNameLst>
                                      </p:cBhvr>
                                      <p:tavLst>
                                        <p:tav tm="0">
                                          <p:val>
                                            <p:strVal val="#ppt_y-1"/>
                                          </p:val>
                                        </p:tav>
                                        <p:tav tm="100000">
                                          <p:val>
                                            <p:strVal val="#ppt_y-(0.354*#ppt_w-0.172*#ppt_h)"/>
                                          </p:val>
                                        </p:tav>
                                      </p:tavLst>
                                    </p:anim>
                                    <p:anim calcmode="lin" valueType="num">
                                      <p:cBhvr>
                                        <p:cTn id="32" dur="156" decel="50000" autoRev="1" fill="hold">
                                          <p:stCondLst>
                                            <p:cond delay="455"/>
                                          </p:stCondLst>
                                        </p:cTn>
                                        <p:tgtEl>
                                          <p:spTgt spid="8"/>
                                        </p:tgtEl>
                                        <p:attrNameLst>
                                          <p:attrName>ppt_y</p:attrName>
                                        </p:attrNameLst>
                                      </p:cBhvr>
                                      <p:tavLst>
                                        <p:tav tm="0">
                                          <p:val>
                                            <p:strVal val="#ppt_y-(0.354*#ppt_w-0.172*#ppt_h)"/>
                                          </p:val>
                                        </p:tav>
                                        <p:tav tm="100000">
                                          <p:val>
                                            <p:strVal val="#ppt_y-(0.354*#ppt_w-0.172*#ppt_h)-#ppt_h/2"/>
                                          </p:val>
                                        </p:tav>
                                      </p:tavLst>
                                    </p:anim>
                                    <p:anim calcmode="lin" valueType="num">
                                      <p:cBhvr>
                                        <p:cTn id="33" dur="136" fill="hold">
                                          <p:stCondLst>
                                            <p:cond delay="864"/>
                                          </p:stCondLst>
                                        </p:cTn>
                                        <p:tgtEl>
                                          <p:spTgt spid="8"/>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7078725" y="551789"/>
            <a:ext cx="5018683" cy="6936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3600" dirty="0">
                <a:solidFill>
                  <a:schemeClr val="accent1">
                    <a:lumMod val="75000"/>
                  </a:schemeClr>
                </a:solidFill>
                <a:latin typeface="Times New Roman" panose="02020603050405020304" pitchFamily="18" charset="0"/>
                <a:cs typeface="Times New Roman" panose="02020603050405020304" pitchFamily="18" charset="0"/>
              </a:rPr>
              <a:t>CONTENTS</a:t>
            </a:r>
            <a:endParaRPr lang="en-US" sz="3600" dirty="0" smtClean="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8" name="Rectangle 7"/>
          <p:cNvSpPr/>
          <p:nvPr/>
        </p:nvSpPr>
        <p:spPr>
          <a:xfrm>
            <a:off x="4552037" y="1756101"/>
            <a:ext cx="6096000" cy="4131900"/>
          </a:xfrm>
          <a:prstGeom prst="rect">
            <a:avLst/>
          </a:prstGeom>
        </p:spPr>
        <p:txBody>
          <a:bodyPr>
            <a:spAutoFit/>
          </a:bodyPr>
          <a:lstStyle/>
          <a:p>
            <a:pPr marL="342900" indent="-342900">
              <a:lnSpc>
                <a:spcPct val="150000"/>
              </a:lnSpc>
              <a:buClr>
                <a:srgbClr val="800000"/>
              </a:buClr>
              <a:buFont typeface="Wingdings" panose="05000000000000000000" pitchFamily="2" charset="2"/>
              <a:buChar char=""/>
            </a:pPr>
            <a:r>
              <a:rPr lang="en-US" sz="2500" dirty="0" smtClean="0">
                <a:solidFill>
                  <a:srgbClr val="00B050"/>
                </a:solidFill>
                <a:latin typeface="Cambria" panose="02040503050406030204" pitchFamily="18" charset="0"/>
                <a:cs typeface="Calibri" pitchFamily="34" charset="0"/>
              </a:rPr>
              <a:t> OBJECTIVE</a:t>
            </a:r>
            <a:endParaRPr lang="en-US" sz="2500" dirty="0">
              <a:solidFill>
                <a:srgbClr val="00B050"/>
              </a:solidFill>
              <a:latin typeface="Cambria" panose="02040503050406030204" pitchFamily="18" charset="0"/>
              <a:cs typeface="Calibri" pitchFamily="34" charset="0"/>
            </a:endParaRPr>
          </a:p>
          <a:p>
            <a:pPr marL="342900" indent="-342900">
              <a:lnSpc>
                <a:spcPct val="150000"/>
              </a:lnSpc>
              <a:buClr>
                <a:srgbClr val="800000"/>
              </a:buClr>
              <a:buFont typeface="Wingdings" panose="05000000000000000000" pitchFamily="2" charset="2"/>
              <a:buChar char=""/>
            </a:pPr>
            <a:r>
              <a:rPr lang="en-US" sz="2500" dirty="0" smtClean="0">
                <a:solidFill>
                  <a:srgbClr val="00B050"/>
                </a:solidFill>
                <a:latin typeface="Cambria" panose="02040503050406030204" pitchFamily="18" charset="0"/>
                <a:cs typeface="Calibri" pitchFamily="34" charset="0"/>
              </a:rPr>
              <a:t> COMPONENTS REQUIRED</a:t>
            </a:r>
          </a:p>
          <a:p>
            <a:pPr marL="342900" indent="-342900">
              <a:lnSpc>
                <a:spcPct val="150000"/>
              </a:lnSpc>
              <a:buClr>
                <a:srgbClr val="800000"/>
              </a:buClr>
              <a:buFont typeface="Wingdings" panose="05000000000000000000" pitchFamily="2" charset="2"/>
              <a:buChar char=""/>
            </a:pPr>
            <a:r>
              <a:rPr lang="en-US" sz="2500" dirty="0" smtClean="0">
                <a:solidFill>
                  <a:srgbClr val="00B050"/>
                </a:solidFill>
                <a:latin typeface="Cambria" panose="02040503050406030204" pitchFamily="18" charset="0"/>
              </a:rPr>
              <a:t> PRINCIPLE</a:t>
            </a:r>
            <a:endParaRPr lang="en-US" sz="2500" dirty="0">
              <a:solidFill>
                <a:srgbClr val="00B050"/>
              </a:solidFill>
              <a:latin typeface="Cambria" panose="02040503050406030204" pitchFamily="18" charset="0"/>
            </a:endParaRPr>
          </a:p>
          <a:p>
            <a:pPr marL="342900" indent="-342900">
              <a:lnSpc>
                <a:spcPct val="150000"/>
              </a:lnSpc>
              <a:buClr>
                <a:srgbClr val="800000"/>
              </a:buClr>
              <a:buFont typeface="Wingdings" panose="05000000000000000000" pitchFamily="2" charset="2"/>
              <a:buChar char=""/>
            </a:pPr>
            <a:r>
              <a:rPr lang="en-US" sz="2500" dirty="0" smtClean="0">
                <a:solidFill>
                  <a:srgbClr val="00B050"/>
                </a:solidFill>
                <a:latin typeface="Cambria" panose="02040503050406030204" pitchFamily="18" charset="0"/>
                <a:cs typeface="Calibri" pitchFamily="34" charset="0"/>
              </a:rPr>
              <a:t> BLOCK DIAGRAM</a:t>
            </a:r>
          </a:p>
          <a:p>
            <a:pPr marL="342900" indent="-342900">
              <a:lnSpc>
                <a:spcPct val="150000"/>
              </a:lnSpc>
              <a:buClr>
                <a:srgbClr val="800000"/>
              </a:buClr>
              <a:buFont typeface="Wingdings" panose="05000000000000000000" pitchFamily="2" charset="2"/>
              <a:buChar char=""/>
            </a:pPr>
            <a:r>
              <a:rPr lang="en-US" sz="2500" dirty="0" smtClean="0">
                <a:solidFill>
                  <a:srgbClr val="00B050"/>
                </a:solidFill>
                <a:latin typeface="Cambria" panose="02040503050406030204" pitchFamily="18" charset="0"/>
                <a:cs typeface="Calibri" pitchFamily="34" charset="0"/>
              </a:rPr>
              <a:t> COADING</a:t>
            </a:r>
          </a:p>
          <a:p>
            <a:pPr marL="342900" indent="-342900">
              <a:lnSpc>
                <a:spcPct val="150000"/>
              </a:lnSpc>
              <a:buClr>
                <a:srgbClr val="800000"/>
              </a:buClr>
              <a:buFont typeface="Wingdings" panose="05000000000000000000" pitchFamily="2" charset="2"/>
              <a:buChar char=""/>
            </a:pPr>
            <a:r>
              <a:rPr lang="en-US" sz="2500" dirty="0" smtClean="0">
                <a:solidFill>
                  <a:srgbClr val="00B050"/>
                </a:solidFill>
                <a:latin typeface="Cambria" panose="02040503050406030204" pitchFamily="18" charset="0"/>
              </a:rPr>
              <a:t> LINE-FOLLOWER CONCEPT</a:t>
            </a:r>
          </a:p>
          <a:p>
            <a:pPr marL="342900" indent="-342900">
              <a:lnSpc>
                <a:spcPct val="150000"/>
              </a:lnSpc>
              <a:buClr>
                <a:srgbClr val="800000"/>
              </a:buClr>
              <a:buFont typeface="Wingdings" panose="05000000000000000000" pitchFamily="2" charset="2"/>
              <a:buChar char=""/>
            </a:pPr>
            <a:r>
              <a:rPr lang="en-US" sz="2500" dirty="0" smtClean="0">
                <a:solidFill>
                  <a:srgbClr val="00B050"/>
                </a:solidFill>
                <a:latin typeface="Cambria" panose="02040503050406030204" pitchFamily="18" charset="0"/>
                <a:cs typeface="Calibri" pitchFamily="34" charset="0"/>
              </a:rPr>
              <a:t> </a:t>
            </a:r>
            <a:r>
              <a:rPr lang="en-US" sz="2500" dirty="0" smtClean="0">
                <a:solidFill>
                  <a:srgbClr val="00B050"/>
                </a:solidFill>
                <a:latin typeface="Cambria" panose="02040503050406030204" pitchFamily="18" charset="0"/>
              </a:rPr>
              <a:t>APPLICATIONS </a:t>
            </a:r>
            <a:r>
              <a:rPr lang="en-US" sz="2500" dirty="0">
                <a:solidFill>
                  <a:srgbClr val="00B050"/>
                </a:solidFill>
                <a:latin typeface="Cambria" panose="02040503050406030204" pitchFamily="18" charset="0"/>
              </a:rPr>
              <a:t>OF LINE </a:t>
            </a:r>
            <a:r>
              <a:rPr lang="en-US" sz="2500" dirty="0" smtClean="0">
                <a:solidFill>
                  <a:srgbClr val="00B050"/>
                </a:solidFill>
                <a:latin typeface="Cambria" panose="02040503050406030204" pitchFamily="18" charset="0"/>
              </a:rPr>
              <a:t>FOLLOWER</a:t>
            </a:r>
            <a:endParaRPr lang="en-US" sz="2500" dirty="0">
              <a:solidFill>
                <a:srgbClr val="00B050"/>
              </a:solidFill>
              <a:latin typeface="Cambria" panose="02040503050406030204" pitchFamily="18" charset="0"/>
              <a:cs typeface="Calibri" pitchFamily="34" charset="0"/>
            </a:endParaRPr>
          </a:p>
        </p:txBody>
      </p:sp>
    </p:spTree>
    <p:extLst>
      <p:ext uri="{BB962C8B-B14F-4D97-AF65-F5344CB8AC3E}">
        <p14:creationId xmlns:p14="http://schemas.microsoft.com/office/powerpoint/2010/main" val="1170955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8" presetClass="emph" presetSubtype="0" fill="hold" grpId="0" nodeType="withEffect">
                                  <p:stCondLst>
                                    <p:cond delay="0"/>
                                  </p:stCondLst>
                                  <p:iterate type="lt">
                                    <p:tmPct val="10000"/>
                                  </p:iterate>
                                  <p:childTnLst>
                                    <p:animClr clrSpc="rgb" dir="cw">
                                      <p:cBhvr override="childStyle">
                                        <p:cTn id="6" dur="500" fill="hold"/>
                                        <p:tgtEl>
                                          <p:spTgt spid="5"/>
                                        </p:tgtEl>
                                        <p:attrNameLst>
                                          <p:attrName>style.color</p:attrName>
                                        </p:attrNameLst>
                                      </p:cBhvr>
                                      <p:to>
                                        <a:schemeClr val="accent2"/>
                                      </p:to>
                                    </p:animClr>
                                    <p:animClr clrSpc="rgb" dir="cw">
                                      <p:cBhvr>
                                        <p:cTn id="7" dur="500" fill="hold"/>
                                        <p:tgtEl>
                                          <p:spTgt spid="5"/>
                                        </p:tgtEl>
                                        <p:attrNameLst>
                                          <p:attrName>fillcolor</p:attrName>
                                        </p:attrNameLst>
                                      </p:cBhvr>
                                      <p:to>
                                        <a:schemeClr val="accent2"/>
                                      </p:to>
                                    </p:animClr>
                                    <p:set>
                                      <p:cBhvr>
                                        <p:cTn id="8" dur="500" fill="hold"/>
                                        <p:tgtEl>
                                          <p:spTgt spid="5"/>
                                        </p:tgtEl>
                                        <p:attrNameLst>
                                          <p:attrName>fill.type</p:attrName>
                                        </p:attrNameLst>
                                      </p:cBhvr>
                                      <p:to>
                                        <p:strVal val="solid"/>
                                      </p:to>
                                    </p:set>
                                    <p:anim to="1.5" calcmode="lin" valueType="num">
                                      <p:cBhvr override="childStyle">
                                        <p:cTn id="9" dur="500" fill="hold"/>
                                        <p:tgtEl>
                                          <p:spTgt spid="5"/>
                                        </p:tgtEl>
                                        <p:attrNameLst>
                                          <p:attrName>style.fontSize</p:attrName>
                                        </p:attrNameLst>
                                      </p:cBhvr>
                                    </p:anim>
                                  </p:childTnLst>
                                </p:cTn>
                              </p:par>
                            </p:childTnLst>
                          </p:cTn>
                        </p:par>
                        <p:par>
                          <p:cTn id="10" fill="hold">
                            <p:stCondLst>
                              <p:cond delay="850"/>
                            </p:stCondLst>
                            <p:childTnLst>
                              <p:par>
                                <p:cTn id="11" presetID="42"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6603126" y="457195"/>
            <a:ext cx="5636172" cy="69368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1400" dirty="0" smtClean="0"/>
          </a:p>
        </p:txBody>
      </p:sp>
      <p:sp>
        <p:nvSpPr>
          <p:cNvPr id="11" name="Title 1"/>
          <p:cNvSpPr txBox="1">
            <a:spLocks/>
          </p:cNvSpPr>
          <p:nvPr/>
        </p:nvSpPr>
        <p:spPr>
          <a:xfrm>
            <a:off x="-1" y="1765738"/>
            <a:ext cx="11877661" cy="179726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defRPr/>
            </a:pPr>
            <a:endParaRPr lang="en-US" sz="2400" dirty="0">
              <a:solidFill>
                <a:srgbClr val="190104"/>
              </a:solidFill>
              <a:latin typeface="Calibri Light" panose="020F0302020204030204" pitchFamily="34" charset="0"/>
              <a:cs typeface="Times New Roman" panose="02020603050405020304" pitchFamily="18" charset="0"/>
            </a:endParaRPr>
          </a:p>
        </p:txBody>
      </p:sp>
      <p:sp>
        <p:nvSpPr>
          <p:cNvPr id="12" name="Title 1"/>
          <p:cNvSpPr txBox="1">
            <a:spLocks/>
          </p:cNvSpPr>
          <p:nvPr/>
        </p:nvSpPr>
        <p:spPr>
          <a:xfrm>
            <a:off x="9348950" y="488725"/>
            <a:ext cx="2843050" cy="6936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smtClean="0">
                <a:solidFill>
                  <a:schemeClr val="accent1">
                    <a:lumMod val="75000"/>
                  </a:schemeClr>
                </a:solidFill>
                <a:latin typeface="Times New Roman" panose="02020603050405020304" pitchFamily="18" charset="0"/>
                <a:cs typeface="Times New Roman" panose="02020603050405020304" pitchFamily="18" charset="0"/>
              </a:rPr>
              <a:t>OBJECTIVE</a:t>
            </a:r>
          </a:p>
        </p:txBody>
      </p:sp>
      <p:sp>
        <p:nvSpPr>
          <p:cNvPr id="2" name="Title 1"/>
          <p:cNvSpPr>
            <a:spLocks noGrp="1"/>
          </p:cNvSpPr>
          <p:nvPr>
            <p:ph type="ctrTitle"/>
          </p:nvPr>
        </p:nvSpPr>
        <p:spPr>
          <a:xfrm>
            <a:off x="1087819" y="1797268"/>
            <a:ext cx="10862442" cy="910026"/>
          </a:xfrm>
        </p:spPr>
        <p:txBody>
          <a:bodyPr>
            <a:normAutofit fontScale="90000"/>
          </a:bodyPr>
          <a:lstStyle/>
          <a:p>
            <a:pPr algn="l"/>
            <a:r>
              <a:rPr lang="en-US" sz="2400" dirty="0">
                <a:solidFill>
                  <a:srgbClr val="00B0F0"/>
                </a:solidFill>
              </a:rPr>
              <a:t>To design a line </a:t>
            </a:r>
            <a:r>
              <a:rPr lang="en-US" sz="2400" dirty="0" smtClean="0">
                <a:solidFill>
                  <a:srgbClr val="00B0F0"/>
                </a:solidFill>
              </a:rPr>
              <a:t>follower robot </a:t>
            </a:r>
            <a:r>
              <a:rPr lang="en-US" sz="2400" dirty="0">
                <a:solidFill>
                  <a:srgbClr val="00B0F0"/>
                </a:solidFill>
              </a:rPr>
              <a:t>using </a:t>
            </a:r>
            <a:r>
              <a:rPr lang="en-US" sz="2400" dirty="0" smtClean="0">
                <a:solidFill>
                  <a:srgbClr val="00B0F0"/>
                </a:solidFill>
              </a:rPr>
              <a:t>Arduino</a:t>
            </a:r>
            <a:r>
              <a:rPr lang="en-US" sz="2400" dirty="0">
                <a:solidFill>
                  <a:srgbClr val="00B0F0"/>
                </a:solidFill>
              </a:rPr>
              <a:t> </a:t>
            </a:r>
            <a:r>
              <a:rPr lang="en-US" sz="2400" dirty="0" smtClean="0">
                <a:solidFill>
                  <a:srgbClr val="00B0F0"/>
                </a:solidFill>
              </a:rPr>
              <a:t>Uno</a:t>
            </a:r>
            <a:r>
              <a:rPr lang="en-US" sz="2400" dirty="0">
                <a:solidFill>
                  <a:srgbClr val="00B0F0"/>
                </a:solidFill>
              </a:rPr>
              <a:t> </a:t>
            </a:r>
            <a:r>
              <a:rPr lang="en-US" sz="2400" dirty="0" smtClean="0">
                <a:solidFill>
                  <a:srgbClr val="00B0F0"/>
                </a:solidFill>
              </a:rPr>
              <a:t>Microcontroller</a:t>
            </a:r>
            <a:r>
              <a:rPr lang="en-US" sz="2400" dirty="0">
                <a:solidFill>
                  <a:schemeClr val="accent1">
                    <a:lumMod val="75000"/>
                  </a:schemeClr>
                </a:solidFill>
              </a:rPr>
              <a:t/>
            </a:r>
            <a:br>
              <a:rPr lang="en-US" sz="2400" dirty="0">
                <a:solidFill>
                  <a:schemeClr val="accent1">
                    <a:lumMod val="75000"/>
                  </a:schemeClr>
                </a:solidFill>
              </a:rPr>
            </a:br>
            <a:endParaRPr lang="en-US" sz="2400" dirty="0">
              <a:solidFill>
                <a:schemeClr val="accent1">
                  <a:lumMod val="75000"/>
                </a:schemeClr>
              </a:solidFill>
            </a:endParaRPr>
          </a:p>
        </p:txBody>
      </p:sp>
      <p:sp>
        <p:nvSpPr>
          <p:cNvPr id="9" name="Title 1"/>
          <p:cNvSpPr txBox="1">
            <a:spLocks/>
          </p:cNvSpPr>
          <p:nvPr/>
        </p:nvSpPr>
        <p:spPr>
          <a:xfrm>
            <a:off x="1087819" y="1277006"/>
            <a:ext cx="10862442" cy="52026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defRPr/>
            </a:pPr>
            <a:r>
              <a:rPr lang="en-US" sz="2400" b="1" dirty="0" smtClean="0">
                <a:solidFill>
                  <a:srgbClr val="7030A0"/>
                </a:solidFill>
                <a:latin typeface="Calibri Light" panose="020F0302020204030204" pitchFamily="34" charset="0"/>
                <a:cs typeface="Times New Roman" panose="02020603050405020304" pitchFamily="18" charset="0"/>
              </a:rPr>
              <a:t>OBJECTIVES</a:t>
            </a:r>
            <a:r>
              <a:rPr lang="en-US" sz="2400" b="1" dirty="0" smtClean="0">
                <a:solidFill>
                  <a:schemeClr val="accent6">
                    <a:lumMod val="75000"/>
                  </a:schemeClr>
                </a:solidFill>
                <a:latin typeface="Calibri Light" panose="020F0302020204030204" pitchFamily="34" charset="0"/>
                <a:cs typeface="Times New Roman" panose="02020603050405020304" pitchFamily="18" charset="0"/>
              </a:rPr>
              <a:t>:</a:t>
            </a:r>
            <a:endParaRPr lang="en-US" sz="2400" b="1" dirty="0">
              <a:solidFill>
                <a:schemeClr val="accent6">
                  <a:lumMod val="75000"/>
                </a:schemeClr>
              </a:solidFill>
              <a:latin typeface="Calibri Light" panose="020F0302020204030204" pitchFamily="34" charset="0"/>
              <a:cs typeface="Times New Roman" panose="02020603050405020304" pitchFamily="18" charset="0"/>
            </a:endParaRPr>
          </a:p>
        </p:txBody>
      </p:sp>
      <p:sp>
        <p:nvSpPr>
          <p:cNvPr id="4" name="Freeform 3"/>
          <p:cNvSpPr/>
          <p:nvPr/>
        </p:nvSpPr>
        <p:spPr>
          <a:xfrm>
            <a:off x="-57813" y="2954186"/>
            <a:ext cx="10564969" cy="2859708"/>
          </a:xfrm>
          <a:custGeom>
            <a:avLst/>
            <a:gdLst>
              <a:gd name="connsiteX0" fmla="*/ 25156 w 10564969"/>
              <a:gd name="connsiteY0" fmla="*/ 932014 h 2859708"/>
              <a:gd name="connsiteX1" fmla="*/ 74142 w 10564969"/>
              <a:gd name="connsiteY1" fmla="*/ 899357 h 2859708"/>
              <a:gd name="connsiteX2" fmla="*/ 1249799 w 10564969"/>
              <a:gd name="connsiteY2" fmla="*/ 131914 h 2859708"/>
              <a:gd name="connsiteX3" fmla="*/ 2033570 w 10564969"/>
              <a:gd name="connsiteY3" fmla="*/ 1285 h 2859708"/>
              <a:gd name="connsiteX4" fmla="*/ 2735699 w 10564969"/>
              <a:gd name="connsiteY4" fmla="*/ 99257 h 2859708"/>
              <a:gd name="connsiteX5" fmla="*/ 3127584 w 10564969"/>
              <a:gd name="connsiteY5" fmla="*/ 572785 h 2859708"/>
              <a:gd name="connsiteX6" fmla="*/ 3307199 w 10564969"/>
              <a:gd name="connsiteY6" fmla="*/ 1323900 h 2859708"/>
              <a:gd name="connsiteX7" fmla="*/ 3568456 w 10564969"/>
              <a:gd name="connsiteY7" fmla="*/ 1715785 h 2859708"/>
              <a:gd name="connsiteX8" fmla="*/ 4254256 w 10564969"/>
              <a:gd name="connsiteY8" fmla="*/ 1960714 h 2859708"/>
              <a:gd name="connsiteX9" fmla="*/ 4874742 w 10564969"/>
              <a:gd name="connsiteY9" fmla="*/ 1862743 h 2859708"/>
              <a:gd name="connsiteX10" fmla="*/ 5331942 w 10564969"/>
              <a:gd name="connsiteY10" fmla="*/ 1487185 h 2859708"/>
              <a:gd name="connsiteX11" fmla="*/ 5674842 w 10564969"/>
              <a:gd name="connsiteY11" fmla="*/ 1291243 h 2859708"/>
              <a:gd name="connsiteX12" fmla="*/ 6262670 w 10564969"/>
              <a:gd name="connsiteY12" fmla="*/ 1356557 h 2859708"/>
              <a:gd name="connsiteX13" fmla="*/ 6817842 w 10564969"/>
              <a:gd name="connsiteY13" fmla="*/ 1421871 h 2859708"/>
              <a:gd name="connsiteX14" fmla="*/ 7160742 w 10564969"/>
              <a:gd name="connsiteY14" fmla="*/ 1699457 h 2859708"/>
              <a:gd name="connsiteX15" fmla="*/ 7438327 w 10564969"/>
              <a:gd name="connsiteY15" fmla="*/ 2205643 h 2859708"/>
              <a:gd name="connsiteX16" fmla="*/ 7830213 w 10564969"/>
              <a:gd name="connsiteY16" fmla="*/ 2434243 h 2859708"/>
              <a:gd name="connsiteX17" fmla="*/ 8271084 w 10564969"/>
              <a:gd name="connsiteY17" fmla="*/ 2532214 h 2859708"/>
              <a:gd name="connsiteX18" fmla="*/ 9054856 w 10564969"/>
              <a:gd name="connsiteY18" fmla="*/ 2336271 h 2859708"/>
              <a:gd name="connsiteX19" fmla="*/ 9446742 w 10564969"/>
              <a:gd name="connsiteY19" fmla="*/ 2270957 h 2859708"/>
              <a:gd name="connsiteX20" fmla="*/ 10050899 w 10564969"/>
              <a:gd name="connsiteY20" fmla="*/ 2336271 h 2859708"/>
              <a:gd name="connsiteX21" fmla="*/ 10524427 w 10564969"/>
              <a:gd name="connsiteY21" fmla="*/ 2826128 h 2859708"/>
              <a:gd name="connsiteX22" fmla="*/ 10508099 w 10564969"/>
              <a:gd name="connsiteY22" fmla="*/ 2777143 h 2859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564969" h="2859708">
                <a:moveTo>
                  <a:pt x="25156" y="932014"/>
                </a:moveTo>
                <a:cubicBezTo>
                  <a:pt x="-52405" y="982360"/>
                  <a:pt x="74142" y="899357"/>
                  <a:pt x="74142" y="899357"/>
                </a:cubicBezTo>
                <a:cubicBezTo>
                  <a:pt x="278249" y="766007"/>
                  <a:pt x="923228" y="281593"/>
                  <a:pt x="1249799" y="131914"/>
                </a:cubicBezTo>
                <a:cubicBezTo>
                  <a:pt x="1576370" y="-17765"/>
                  <a:pt x="1785920" y="6728"/>
                  <a:pt x="2033570" y="1285"/>
                </a:cubicBezTo>
                <a:cubicBezTo>
                  <a:pt x="2281220" y="-4158"/>
                  <a:pt x="2553363" y="4007"/>
                  <a:pt x="2735699" y="99257"/>
                </a:cubicBezTo>
                <a:cubicBezTo>
                  <a:pt x="2918035" y="194507"/>
                  <a:pt x="3032334" y="368678"/>
                  <a:pt x="3127584" y="572785"/>
                </a:cubicBezTo>
                <a:cubicBezTo>
                  <a:pt x="3222834" y="776892"/>
                  <a:pt x="3233720" y="1133400"/>
                  <a:pt x="3307199" y="1323900"/>
                </a:cubicBezTo>
                <a:cubicBezTo>
                  <a:pt x="3380678" y="1514400"/>
                  <a:pt x="3410613" y="1609649"/>
                  <a:pt x="3568456" y="1715785"/>
                </a:cubicBezTo>
                <a:cubicBezTo>
                  <a:pt x="3726299" y="1821921"/>
                  <a:pt x="4036542" y="1936221"/>
                  <a:pt x="4254256" y="1960714"/>
                </a:cubicBezTo>
                <a:cubicBezTo>
                  <a:pt x="4471970" y="1985207"/>
                  <a:pt x="4695128" y="1941664"/>
                  <a:pt x="4874742" y="1862743"/>
                </a:cubicBezTo>
                <a:cubicBezTo>
                  <a:pt x="5054356" y="1783822"/>
                  <a:pt x="5198592" y="1582435"/>
                  <a:pt x="5331942" y="1487185"/>
                </a:cubicBezTo>
                <a:cubicBezTo>
                  <a:pt x="5465292" y="1391935"/>
                  <a:pt x="5519721" y="1313014"/>
                  <a:pt x="5674842" y="1291243"/>
                </a:cubicBezTo>
                <a:cubicBezTo>
                  <a:pt x="5829963" y="1269472"/>
                  <a:pt x="6262670" y="1356557"/>
                  <a:pt x="6262670" y="1356557"/>
                </a:cubicBezTo>
                <a:cubicBezTo>
                  <a:pt x="6453170" y="1378328"/>
                  <a:pt x="6668163" y="1364721"/>
                  <a:pt x="6817842" y="1421871"/>
                </a:cubicBezTo>
                <a:cubicBezTo>
                  <a:pt x="6967521" y="1479021"/>
                  <a:pt x="7057328" y="1568828"/>
                  <a:pt x="7160742" y="1699457"/>
                </a:cubicBezTo>
                <a:cubicBezTo>
                  <a:pt x="7264156" y="1830086"/>
                  <a:pt x="7326749" y="2083179"/>
                  <a:pt x="7438327" y="2205643"/>
                </a:cubicBezTo>
                <a:cubicBezTo>
                  <a:pt x="7549905" y="2328107"/>
                  <a:pt x="7691420" y="2379815"/>
                  <a:pt x="7830213" y="2434243"/>
                </a:cubicBezTo>
                <a:cubicBezTo>
                  <a:pt x="7969006" y="2488671"/>
                  <a:pt x="8066977" y="2548543"/>
                  <a:pt x="8271084" y="2532214"/>
                </a:cubicBezTo>
                <a:cubicBezTo>
                  <a:pt x="8475191" y="2515885"/>
                  <a:pt x="8858913" y="2379814"/>
                  <a:pt x="9054856" y="2336271"/>
                </a:cubicBezTo>
                <a:cubicBezTo>
                  <a:pt x="9250799" y="2292728"/>
                  <a:pt x="9280735" y="2270957"/>
                  <a:pt x="9446742" y="2270957"/>
                </a:cubicBezTo>
                <a:cubicBezTo>
                  <a:pt x="9612749" y="2270957"/>
                  <a:pt x="9871285" y="2243743"/>
                  <a:pt x="10050899" y="2336271"/>
                </a:cubicBezTo>
                <a:cubicBezTo>
                  <a:pt x="10230513" y="2428800"/>
                  <a:pt x="10448227" y="2752649"/>
                  <a:pt x="10524427" y="2826128"/>
                </a:cubicBezTo>
                <a:cubicBezTo>
                  <a:pt x="10600627" y="2899607"/>
                  <a:pt x="10554363" y="2838375"/>
                  <a:pt x="10508099" y="2777143"/>
                </a:cubicBezTo>
              </a:path>
            </a:pathLst>
          </a:cu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751018">
            <a:off x="8074179" y="4038355"/>
            <a:ext cx="4288221" cy="3216166"/>
          </a:xfrm>
          <a:prstGeom prst="rect">
            <a:avLst/>
          </a:prstGeom>
        </p:spPr>
      </p:pic>
    </p:spTree>
    <p:extLst>
      <p:ext uri="{BB962C8B-B14F-4D97-AF65-F5344CB8AC3E}">
        <p14:creationId xmlns:p14="http://schemas.microsoft.com/office/powerpoint/2010/main" val="3710553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0" presetClass="path" presetSubtype="0" accel="50000" decel="50000" fill="hold" nodeType="withEffect">
                                  <p:stCondLst>
                                    <p:cond delay="0"/>
                                  </p:stCondLst>
                                  <p:childTnLst>
                                    <p:animMotion origin="layout" path="M -0.99466 -0.40903 C -0.99466 -0.35347 -0.98359 -0.27384 -0.91159 -0.24468 C -0.80768 -0.20208 -0.76862 -0.44028 -0.6444 -0.39028 C -0.53255 -0.34444 -0.61966 -0.15926 -0.51211 -0.11435 C -0.40026 -0.06921 -0.44036 -0.24607 -0.32005 -0.19676 C -0.21237 -0.15255 -0.28542 -0.07384 -0.18945 -0.03449 C -0.09739 0.00324 -0.13476 -0.09491 -0.0513 -0.06065 C -0.00325 -0.04282 -0.00182 -0.01782 -8.33333E-7 3.7037E-7 " pathEditMode="relative" rAng="780000" ptsTypes="AAAAAAAA">
                                      <p:cBhvr>
                                        <p:cTn id="6" dur="2000" fill="hold"/>
                                        <p:tgtEl>
                                          <p:spTgt spid="3"/>
                                        </p:tgtEl>
                                        <p:attrNameLst>
                                          <p:attrName>ppt_x</p:attrName>
                                          <p:attrName>ppt_y</p:attrName>
                                        </p:attrNameLst>
                                      </p:cBhvr>
                                      <p:rCtr x="49701" y="20648"/>
                                    </p:animMotion>
                                  </p:childTnLst>
                                </p:cTn>
                              </p:par>
                              <p:par>
                                <p:cTn id="7" presetID="10"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6603126" y="457195"/>
            <a:ext cx="5636172" cy="69368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1400" dirty="0" smtClean="0"/>
          </a:p>
        </p:txBody>
      </p:sp>
      <p:sp>
        <p:nvSpPr>
          <p:cNvPr id="8" name="Title 1"/>
          <p:cNvSpPr>
            <a:spLocks noGrp="1"/>
          </p:cNvSpPr>
          <p:nvPr>
            <p:ph type="ctrTitle"/>
          </p:nvPr>
        </p:nvSpPr>
        <p:spPr>
          <a:xfrm>
            <a:off x="3048000" y="1630680"/>
            <a:ext cx="9936481" cy="3961873"/>
          </a:xfrm>
        </p:spPr>
        <p:txBody>
          <a:bodyPr>
            <a:noAutofit/>
          </a:bodyPr>
          <a:lstStyle/>
          <a:p>
            <a:pPr algn="l">
              <a:defRPr/>
            </a:pPr>
            <a:r>
              <a:rPr lang="en-US" sz="2500" dirty="0" smtClean="0">
                <a:solidFill>
                  <a:srgbClr val="00B050"/>
                </a:solidFill>
              </a:rPr>
              <a:t>01. Chassis</a:t>
            </a:r>
            <a:r>
              <a:rPr lang="en-US" sz="2500" dirty="0">
                <a:solidFill>
                  <a:srgbClr val="00B050"/>
                </a:solidFill>
              </a:rPr>
              <a:t/>
            </a:r>
            <a:br>
              <a:rPr lang="en-US" sz="2500" dirty="0">
                <a:solidFill>
                  <a:srgbClr val="00B050"/>
                </a:solidFill>
              </a:rPr>
            </a:br>
            <a:r>
              <a:rPr lang="en-US" sz="2500" dirty="0" smtClean="0">
                <a:solidFill>
                  <a:srgbClr val="00B050"/>
                </a:solidFill>
              </a:rPr>
              <a:t>02. Motors </a:t>
            </a:r>
            <a:r>
              <a:rPr lang="en-US" sz="2500" dirty="0">
                <a:solidFill>
                  <a:srgbClr val="00B050"/>
                </a:solidFill>
              </a:rPr>
              <a:t>150 RPM x 2</a:t>
            </a:r>
            <a:br>
              <a:rPr lang="en-US" sz="2500" dirty="0">
                <a:solidFill>
                  <a:srgbClr val="00B050"/>
                </a:solidFill>
              </a:rPr>
            </a:br>
            <a:r>
              <a:rPr lang="en-US" sz="2500" dirty="0" smtClean="0">
                <a:solidFill>
                  <a:srgbClr val="00B050"/>
                </a:solidFill>
              </a:rPr>
              <a:t>03. Wheels </a:t>
            </a:r>
            <a:r>
              <a:rPr lang="en-US" sz="2500" dirty="0">
                <a:solidFill>
                  <a:srgbClr val="00B050"/>
                </a:solidFill>
              </a:rPr>
              <a:t>x </a:t>
            </a:r>
            <a:r>
              <a:rPr lang="en-US" sz="2500" dirty="0" smtClean="0">
                <a:solidFill>
                  <a:srgbClr val="00B050"/>
                </a:solidFill>
              </a:rPr>
              <a:t>2</a:t>
            </a:r>
            <a:r>
              <a:rPr lang="en-US" sz="2500" dirty="0">
                <a:solidFill>
                  <a:srgbClr val="00B050"/>
                </a:solidFill>
              </a:rPr>
              <a:t/>
            </a:r>
            <a:br>
              <a:rPr lang="en-US" sz="2500" dirty="0">
                <a:solidFill>
                  <a:srgbClr val="00B050"/>
                </a:solidFill>
              </a:rPr>
            </a:br>
            <a:r>
              <a:rPr lang="en-US" sz="2500" dirty="0" smtClean="0">
                <a:solidFill>
                  <a:srgbClr val="00B050"/>
                </a:solidFill>
              </a:rPr>
              <a:t>04. Arduino </a:t>
            </a:r>
            <a:r>
              <a:rPr lang="en-US" sz="2500" dirty="0">
                <a:solidFill>
                  <a:srgbClr val="00B050"/>
                </a:solidFill>
              </a:rPr>
              <a:t>UNO R3</a:t>
            </a:r>
            <a:br>
              <a:rPr lang="en-US" sz="2500" dirty="0">
                <a:solidFill>
                  <a:srgbClr val="00B050"/>
                </a:solidFill>
              </a:rPr>
            </a:br>
            <a:r>
              <a:rPr lang="en-US" sz="2500" dirty="0" smtClean="0">
                <a:solidFill>
                  <a:srgbClr val="00B050"/>
                </a:solidFill>
              </a:rPr>
              <a:t>05. Motor </a:t>
            </a:r>
            <a:r>
              <a:rPr lang="en-US" sz="2500" dirty="0">
                <a:solidFill>
                  <a:srgbClr val="00B050"/>
                </a:solidFill>
              </a:rPr>
              <a:t>Driver IC L298N</a:t>
            </a:r>
            <a:br>
              <a:rPr lang="en-US" sz="2500" dirty="0">
                <a:solidFill>
                  <a:srgbClr val="00B050"/>
                </a:solidFill>
              </a:rPr>
            </a:br>
            <a:r>
              <a:rPr lang="en-US" sz="2500" dirty="0" smtClean="0">
                <a:solidFill>
                  <a:srgbClr val="00B050"/>
                </a:solidFill>
              </a:rPr>
              <a:t>06. IR </a:t>
            </a:r>
            <a:r>
              <a:rPr lang="en-US" sz="2500" dirty="0">
                <a:solidFill>
                  <a:srgbClr val="00B050"/>
                </a:solidFill>
              </a:rPr>
              <a:t>sensor x </a:t>
            </a:r>
            <a:r>
              <a:rPr lang="en-US" sz="2500" dirty="0" smtClean="0">
                <a:solidFill>
                  <a:srgbClr val="00B050"/>
                </a:solidFill>
              </a:rPr>
              <a:t>2</a:t>
            </a:r>
            <a:r>
              <a:rPr lang="en-US" sz="2500" dirty="0">
                <a:solidFill>
                  <a:srgbClr val="00B050"/>
                </a:solidFill>
              </a:rPr>
              <a:t/>
            </a:r>
            <a:br>
              <a:rPr lang="en-US" sz="2500" dirty="0">
                <a:solidFill>
                  <a:srgbClr val="00B050"/>
                </a:solidFill>
              </a:rPr>
            </a:br>
            <a:r>
              <a:rPr lang="en-US" sz="2500" dirty="0" smtClean="0">
                <a:solidFill>
                  <a:srgbClr val="00B050"/>
                </a:solidFill>
              </a:rPr>
              <a:t>07. Mini </a:t>
            </a:r>
            <a:r>
              <a:rPr lang="en-US" sz="2500" dirty="0">
                <a:solidFill>
                  <a:srgbClr val="00B050"/>
                </a:solidFill>
              </a:rPr>
              <a:t>Breadboard</a:t>
            </a:r>
            <a:br>
              <a:rPr lang="en-US" sz="2500" dirty="0">
                <a:solidFill>
                  <a:srgbClr val="00B050"/>
                </a:solidFill>
              </a:rPr>
            </a:br>
            <a:r>
              <a:rPr lang="en-US" sz="2500" dirty="0" smtClean="0">
                <a:solidFill>
                  <a:srgbClr val="00B050"/>
                </a:solidFill>
              </a:rPr>
              <a:t>08. 9 </a:t>
            </a:r>
            <a:r>
              <a:rPr lang="en-US" sz="2500" dirty="0">
                <a:solidFill>
                  <a:srgbClr val="00B050"/>
                </a:solidFill>
              </a:rPr>
              <a:t>volts Battery and </a:t>
            </a:r>
            <a:r>
              <a:rPr lang="en-US" sz="2500" dirty="0" smtClean="0">
                <a:solidFill>
                  <a:srgbClr val="00B050"/>
                </a:solidFill>
              </a:rPr>
              <a:t>stripper</a:t>
            </a:r>
            <a:r>
              <a:rPr lang="en-US" sz="2500" dirty="0">
                <a:solidFill>
                  <a:srgbClr val="00B050"/>
                </a:solidFill>
              </a:rPr>
              <a:t/>
            </a:r>
            <a:br>
              <a:rPr lang="en-US" sz="2500" dirty="0">
                <a:solidFill>
                  <a:srgbClr val="00B050"/>
                </a:solidFill>
              </a:rPr>
            </a:br>
            <a:r>
              <a:rPr lang="en-US" sz="2500" dirty="0" smtClean="0">
                <a:solidFill>
                  <a:srgbClr val="00B050"/>
                </a:solidFill>
              </a:rPr>
              <a:t>09. DC </a:t>
            </a:r>
            <a:r>
              <a:rPr lang="en-US" sz="2500" dirty="0">
                <a:solidFill>
                  <a:srgbClr val="00B050"/>
                </a:solidFill>
              </a:rPr>
              <a:t>jack</a:t>
            </a:r>
            <a:br>
              <a:rPr lang="en-US" sz="2500" dirty="0">
                <a:solidFill>
                  <a:srgbClr val="00B050"/>
                </a:solidFill>
              </a:rPr>
            </a:br>
            <a:r>
              <a:rPr lang="en-US" sz="2500" dirty="0" smtClean="0">
                <a:solidFill>
                  <a:srgbClr val="00B050"/>
                </a:solidFill>
              </a:rPr>
              <a:t>10. Wires</a:t>
            </a:r>
            <a:endParaRPr lang="en-US" sz="2500" dirty="0">
              <a:solidFill>
                <a:srgbClr val="00B050"/>
              </a:solidFill>
              <a:latin typeface="Calibri Light" panose="020F0302020204030204" pitchFamily="34" charset="0"/>
              <a:cs typeface="Times New Roman" panose="02020603050405020304" pitchFamily="18" charset="0"/>
            </a:endParaRPr>
          </a:p>
        </p:txBody>
      </p:sp>
      <p:sp>
        <p:nvSpPr>
          <p:cNvPr id="10" name="Title 1"/>
          <p:cNvSpPr txBox="1">
            <a:spLocks/>
          </p:cNvSpPr>
          <p:nvPr/>
        </p:nvSpPr>
        <p:spPr>
          <a:xfrm>
            <a:off x="3204160" y="1036850"/>
            <a:ext cx="9399320" cy="52026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buClr>
                <a:srgbClr val="800000"/>
              </a:buClr>
            </a:pPr>
            <a:r>
              <a:rPr lang="en-US" sz="2400" b="1" dirty="0" smtClean="0">
                <a:solidFill>
                  <a:srgbClr val="7030A0"/>
                </a:solidFill>
                <a:latin typeface="Cambria" panose="02040503050406030204" pitchFamily="18" charset="0"/>
              </a:rPr>
              <a:t>COMPONENTS REQUIRED</a:t>
            </a:r>
            <a:endParaRPr lang="en-US" sz="2400" b="1" dirty="0">
              <a:solidFill>
                <a:srgbClr val="7030A0"/>
              </a:solidFill>
              <a:latin typeface="Cambria" panose="02040503050406030204" pitchFamily="18" charset="0"/>
              <a:cs typeface="Calibri" pitchFamily="34" charset="0"/>
            </a:endParaRPr>
          </a:p>
        </p:txBody>
      </p:sp>
      <p:sp>
        <p:nvSpPr>
          <p:cNvPr id="11" name="Title 1"/>
          <p:cNvSpPr txBox="1">
            <a:spLocks/>
          </p:cNvSpPr>
          <p:nvPr/>
        </p:nvSpPr>
        <p:spPr>
          <a:xfrm>
            <a:off x="314339" y="1765738"/>
            <a:ext cx="11877661" cy="179726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defRPr/>
            </a:pPr>
            <a:endParaRPr lang="en-US" sz="2400" dirty="0">
              <a:solidFill>
                <a:srgbClr val="190104"/>
              </a:solidFill>
              <a:latin typeface="Calibri Light" panose="020F0302020204030204" pitchFamily="34" charset="0"/>
              <a:cs typeface="Times New Roman" panose="02020603050405020304" pitchFamily="18" charset="0"/>
            </a:endParaRPr>
          </a:p>
        </p:txBody>
      </p:sp>
      <p:sp>
        <p:nvSpPr>
          <p:cNvPr id="6" name="Title 1"/>
          <p:cNvSpPr txBox="1">
            <a:spLocks/>
          </p:cNvSpPr>
          <p:nvPr/>
        </p:nvSpPr>
        <p:spPr>
          <a:xfrm>
            <a:off x="9301652" y="488725"/>
            <a:ext cx="2843050" cy="6936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smtClean="0">
                <a:solidFill>
                  <a:schemeClr val="accent1">
                    <a:lumMod val="75000"/>
                  </a:schemeClr>
                </a:solidFill>
                <a:latin typeface="Times New Roman" panose="02020603050405020304" pitchFamily="18" charset="0"/>
                <a:cs typeface="Times New Roman" panose="02020603050405020304" pitchFamily="18" charset="0"/>
              </a:rPr>
              <a:t>MATERIALS</a:t>
            </a:r>
          </a:p>
        </p:txBody>
      </p:sp>
    </p:spTree>
    <p:extLst>
      <p:ext uri="{BB962C8B-B14F-4D97-AF65-F5344CB8AC3E}">
        <p14:creationId xmlns:p14="http://schemas.microsoft.com/office/powerpoint/2010/main" val="293013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290">
                                          <p:stCondLst>
                                            <p:cond delay="0"/>
                                          </p:stCondLst>
                                        </p:cTn>
                                        <p:tgtEl>
                                          <p:spTgt spid="6"/>
                                        </p:tgtEl>
                                      </p:cBhvr>
                                    </p:animEffect>
                                    <p:anim calcmode="lin" valueType="num">
                                      <p:cBhvr>
                                        <p:cTn id="8" dur="911"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332"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332" tmFilter="0, 0; 0.125,0.2665; 0.25,0.4; 0.375,0.465; 0.5,0.5;  0.625,0.535; 0.75,0.6; 0.875,0.7335; 1,1">
                                          <p:stCondLst>
                                            <p:cond delay="332"/>
                                          </p:stCondLst>
                                        </p:cTn>
                                        <p:tgtEl>
                                          <p:spTgt spid="6"/>
                                        </p:tgtEl>
                                        <p:attrNameLst>
                                          <p:attrName>ppt_y</p:attrName>
                                        </p:attrNameLst>
                                      </p:cBhvr>
                                      <p:tavLst>
                                        <p:tav tm="0" fmla="#ppt_y-sin(pi*$)/9">
                                          <p:val>
                                            <p:fltVal val="0"/>
                                          </p:val>
                                        </p:tav>
                                        <p:tav tm="100000">
                                          <p:val>
                                            <p:fltVal val="1"/>
                                          </p:val>
                                        </p:tav>
                                      </p:tavLst>
                                    </p:anim>
                                    <p:anim calcmode="lin" valueType="num">
                                      <p:cBhvr>
                                        <p:cTn id="11" dur="166" tmFilter="0, 0; 0.125,0.2665; 0.25,0.4; 0.375,0.465; 0.5,0.5;  0.625,0.535; 0.75,0.6; 0.875,0.7335; 1,1">
                                          <p:stCondLst>
                                            <p:cond delay="662"/>
                                          </p:stCondLst>
                                        </p:cTn>
                                        <p:tgtEl>
                                          <p:spTgt spid="6"/>
                                        </p:tgtEl>
                                        <p:attrNameLst>
                                          <p:attrName>ppt_y</p:attrName>
                                        </p:attrNameLst>
                                      </p:cBhvr>
                                      <p:tavLst>
                                        <p:tav tm="0" fmla="#ppt_y-sin(pi*$)/27">
                                          <p:val>
                                            <p:fltVal val="0"/>
                                          </p:val>
                                        </p:tav>
                                        <p:tav tm="100000">
                                          <p:val>
                                            <p:fltVal val="1"/>
                                          </p:val>
                                        </p:tav>
                                      </p:tavLst>
                                    </p:anim>
                                    <p:anim calcmode="lin" valueType="num">
                                      <p:cBhvr>
                                        <p:cTn id="12" dur="82" tmFilter="0, 0; 0.125,0.2665; 0.25,0.4; 0.375,0.465; 0.5,0.5;  0.625,0.535; 0.75,0.6; 0.875,0.7335; 1,1">
                                          <p:stCondLst>
                                            <p:cond delay="828"/>
                                          </p:stCondLst>
                                        </p:cTn>
                                        <p:tgtEl>
                                          <p:spTgt spid="6"/>
                                        </p:tgtEl>
                                        <p:attrNameLst>
                                          <p:attrName>ppt_y</p:attrName>
                                        </p:attrNameLst>
                                      </p:cBhvr>
                                      <p:tavLst>
                                        <p:tav tm="0" fmla="#ppt_y-sin(pi*$)/81">
                                          <p:val>
                                            <p:fltVal val="0"/>
                                          </p:val>
                                        </p:tav>
                                        <p:tav tm="100000">
                                          <p:val>
                                            <p:fltVal val="1"/>
                                          </p:val>
                                        </p:tav>
                                      </p:tavLst>
                                    </p:anim>
                                    <p:animScale>
                                      <p:cBhvr>
                                        <p:cTn id="13" dur="13">
                                          <p:stCondLst>
                                            <p:cond delay="325"/>
                                          </p:stCondLst>
                                        </p:cTn>
                                        <p:tgtEl>
                                          <p:spTgt spid="6"/>
                                        </p:tgtEl>
                                      </p:cBhvr>
                                      <p:to x="100000" y="60000"/>
                                    </p:animScale>
                                    <p:animScale>
                                      <p:cBhvr>
                                        <p:cTn id="14" dur="83" decel="50000">
                                          <p:stCondLst>
                                            <p:cond delay="338"/>
                                          </p:stCondLst>
                                        </p:cTn>
                                        <p:tgtEl>
                                          <p:spTgt spid="6"/>
                                        </p:tgtEl>
                                      </p:cBhvr>
                                      <p:to x="100000" y="100000"/>
                                    </p:animScale>
                                    <p:animScale>
                                      <p:cBhvr>
                                        <p:cTn id="15" dur="13">
                                          <p:stCondLst>
                                            <p:cond delay="656"/>
                                          </p:stCondLst>
                                        </p:cTn>
                                        <p:tgtEl>
                                          <p:spTgt spid="6"/>
                                        </p:tgtEl>
                                      </p:cBhvr>
                                      <p:to x="100000" y="80000"/>
                                    </p:animScale>
                                    <p:animScale>
                                      <p:cBhvr>
                                        <p:cTn id="16" dur="83" decel="50000">
                                          <p:stCondLst>
                                            <p:cond delay="669"/>
                                          </p:stCondLst>
                                        </p:cTn>
                                        <p:tgtEl>
                                          <p:spTgt spid="6"/>
                                        </p:tgtEl>
                                      </p:cBhvr>
                                      <p:to x="100000" y="100000"/>
                                    </p:animScale>
                                    <p:animScale>
                                      <p:cBhvr>
                                        <p:cTn id="17" dur="13">
                                          <p:stCondLst>
                                            <p:cond delay="821"/>
                                          </p:stCondLst>
                                        </p:cTn>
                                        <p:tgtEl>
                                          <p:spTgt spid="6"/>
                                        </p:tgtEl>
                                      </p:cBhvr>
                                      <p:to x="100000" y="90000"/>
                                    </p:animScale>
                                    <p:animScale>
                                      <p:cBhvr>
                                        <p:cTn id="18" dur="83" decel="50000">
                                          <p:stCondLst>
                                            <p:cond delay="834"/>
                                          </p:stCondLst>
                                        </p:cTn>
                                        <p:tgtEl>
                                          <p:spTgt spid="6"/>
                                        </p:tgtEl>
                                      </p:cBhvr>
                                      <p:to x="100000" y="100000"/>
                                    </p:animScale>
                                    <p:animScale>
                                      <p:cBhvr>
                                        <p:cTn id="19" dur="13">
                                          <p:stCondLst>
                                            <p:cond delay="904"/>
                                          </p:stCondLst>
                                        </p:cTn>
                                        <p:tgtEl>
                                          <p:spTgt spid="6"/>
                                        </p:tgtEl>
                                      </p:cBhvr>
                                      <p:to x="100000" y="95000"/>
                                    </p:animScale>
                                    <p:animScale>
                                      <p:cBhvr>
                                        <p:cTn id="20" dur="83" decel="50000">
                                          <p:stCondLst>
                                            <p:cond delay="917"/>
                                          </p:stCondLst>
                                        </p:cTn>
                                        <p:tgtEl>
                                          <p:spTgt spid="6"/>
                                        </p:tgtEl>
                                      </p:cBhvr>
                                      <p:to x="100000" y="100000"/>
                                    </p:animScale>
                                  </p:childTnLst>
                                </p:cTn>
                              </p:par>
                              <p:par>
                                <p:cTn id="21" presetID="10"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1000"/>
                                        <p:tgtEl>
                                          <p:spTgt spid="10"/>
                                        </p:tgtEl>
                                      </p:cBhvr>
                                    </p:animEffect>
                                  </p:childTnLst>
                                </p:cTn>
                              </p:par>
                              <p:par>
                                <p:cTn id="24" presetID="42"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2000"/>
                                        <p:tgtEl>
                                          <p:spTgt spid="8"/>
                                        </p:tgtEl>
                                      </p:cBhvr>
                                    </p:animEffect>
                                    <p:anim calcmode="lin" valueType="num">
                                      <p:cBhvr>
                                        <p:cTn id="27" dur="2000" fill="hold"/>
                                        <p:tgtEl>
                                          <p:spTgt spid="8"/>
                                        </p:tgtEl>
                                        <p:attrNameLst>
                                          <p:attrName>ppt_x</p:attrName>
                                        </p:attrNameLst>
                                      </p:cBhvr>
                                      <p:tavLst>
                                        <p:tav tm="0">
                                          <p:val>
                                            <p:strVal val="#ppt_x"/>
                                          </p:val>
                                        </p:tav>
                                        <p:tav tm="100000">
                                          <p:val>
                                            <p:strVal val="#ppt_x"/>
                                          </p:val>
                                        </p:tav>
                                      </p:tavLst>
                                    </p:anim>
                                    <p:anim calcmode="lin" valueType="num">
                                      <p:cBhvr>
                                        <p:cTn id="28" dur="2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6603126" y="457195"/>
            <a:ext cx="5636172" cy="69368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1400" dirty="0" smtClean="0"/>
          </a:p>
        </p:txBody>
      </p:sp>
      <p:sp>
        <p:nvSpPr>
          <p:cNvPr id="6" name="Title 1"/>
          <p:cNvSpPr txBox="1">
            <a:spLocks/>
          </p:cNvSpPr>
          <p:nvPr/>
        </p:nvSpPr>
        <p:spPr>
          <a:xfrm>
            <a:off x="6274675" y="488725"/>
            <a:ext cx="5822729" cy="6936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3600" dirty="0" smtClean="0">
                <a:solidFill>
                  <a:schemeClr val="accent1">
                    <a:lumMod val="75000"/>
                  </a:schemeClr>
                </a:solidFill>
                <a:latin typeface="Times New Roman" panose="02020603050405020304" pitchFamily="18" charset="0"/>
                <a:cs typeface="Times New Roman" panose="02020603050405020304" pitchFamily="18" charset="0"/>
              </a:rPr>
              <a:t>PRINCIPLE</a:t>
            </a:r>
          </a:p>
        </p:txBody>
      </p:sp>
      <p:sp>
        <p:nvSpPr>
          <p:cNvPr id="9" name="Title 1"/>
          <p:cNvSpPr>
            <a:spLocks noGrp="1"/>
          </p:cNvSpPr>
          <p:nvPr>
            <p:ph type="ctrTitle"/>
          </p:nvPr>
        </p:nvSpPr>
        <p:spPr>
          <a:xfrm>
            <a:off x="1072579" y="2133080"/>
            <a:ext cx="10862442" cy="1797263"/>
          </a:xfrm>
        </p:spPr>
        <p:txBody>
          <a:bodyPr>
            <a:noAutofit/>
          </a:bodyPr>
          <a:lstStyle/>
          <a:p>
            <a:pPr algn="l"/>
            <a:r>
              <a:rPr lang="en-US" sz="2400" dirty="0"/>
              <a:t/>
            </a:r>
            <a:br>
              <a:rPr lang="en-US" sz="2400" dirty="0"/>
            </a:br>
            <a:r>
              <a:rPr lang="en-US" sz="2800" b="1" dirty="0">
                <a:solidFill>
                  <a:srgbClr val="FF0000"/>
                </a:solidFill>
              </a:rPr>
              <a:t>Arduino</a:t>
            </a:r>
            <a:r>
              <a:rPr lang="en-US" sz="2800" b="1" dirty="0">
                <a:solidFill>
                  <a:srgbClr val="00B050"/>
                </a:solidFill>
              </a:rPr>
              <a:t> </a:t>
            </a:r>
            <a:r>
              <a:rPr lang="en-US" sz="2400" dirty="0">
                <a:solidFill>
                  <a:srgbClr val="00B050"/>
                </a:solidFill>
              </a:rPr>
              <a:t>is a tool for making computers that can sense and </a:t>
            </a:r>
            <a:r>
              <a:rPr lang="en-US" sz="2400" dirty="0" smtClean="0">
                <a:solidFill>
                  <a:srgbClr val="00B050"/>
                </a:solidFill>
              </a:rPr>
              <a:t>control more </a:t>
            </a:r>
            <a:r>
              <a:rPr lang="en-US" sz="2400" dirty="0">
                <a:solidFill>
                  <a:srgbClr val="00B050"/>
                </a:solidFill>
              </a:rPr>
              <a:t>of the physical world than a desktop computer. It's an </a:t>
            </a:r>
            <a:r>
              <a:rPr lang="en-US" sz="2400" dirty="0" smtClean="0">
                <a:solidFill>
                  <a:srgbClr val="00B050"/>
                </a:solidFill>
              </a:rPr>
              <a:t>open source </a:t>
            </a:r>
            <a:r>
              <a:rPr lang="en-US" sz="2400" dirty="0">
                <a:solidFill>
                  <a:srgbClr val="00B050"/>
                </a:solidFill>
              </a:rPr>
              <a:t>physical computing platform based on a </a:t>
            </a:r>
            <a:r>
              <a:rPr lang="en-US" sz="2400" dirty="0" smtClean="0">
                <a:solidFill>
                  <a:srgbClr val="00B050"/>
                </a:solidFill>
              </a:rPr>
              <a:t>simple microcontroller </a:t>
            </a:r>
            <a:r>
              <a:rPr lang="en-US" sz="2400" dirty="0">
                <a:solidFill>
                  <a:srgbClr val="00B050"/>
                </a:solidFill>
              </a:rPr>
              <a:t>board, and a development environment </a:t>
            </a:r>
            <a:r>
              <a:rPr lang="en-US" sz="2400" dirty="0" smtClean="0">
                <a:solidFill>
                  <a:srgbClr val="00B050"/>
                </a:solidFill>
              </a:rPr>
              <a:t>for writing software </a:t>
            </a:r>
            <a:r>
              <a:rPr lang="en-US" sz="2400" dirty="0">
                <a:solidFill>
                  <a:srgbClr val="00B050"/>
                </a:solidFill>
              </a:rPr>
              <a:t>for the </a:t>
            </a:r>
            <a:r>
              <a:rPr lang="en-US" sz="2400" dirty="0" smtClean="0">
                <a:solidFill>
                  <a:srgbClr val="00B050"/>
                </a:solidFill>
              </a:rPr>
              <a:t>board.</a:t>
            </a:r>
            <a:r>
              <a:rPr lang="en-US" sz="2400" dirty="0">
                <a:solidFill>
                  <a:schemeClr val="accent1">
                    <a:lumMod val="75000"/>
                  </a:schemeClr>
                </a:solidFill>
              </a:rPr>
              <a:t/>
            </a:r>
            <a:br>
              <a:rPr lang="en-US" sz="2400" dirty="0">
                <a:solidFill>
                  <a:schemeClr val="accent1">
                    <a:lumMod val="75000"/>
                  </a:schemeClr>
                </a:solidFill>
              </a:rPr>
            </a:br>
            <a:endParaRPr lang="en-US" sz="2400" dirty="0">
              <a:solidFill>
                <a:schemeClr val="accent1">
                  <a:lumMod val="75000"/>
                </a:schemeClr>
              </a:solidFill>
            </a:endParaRPr>
          </a:p>
        </p:txBody>
      </p:sp>
      <p:sp>
        <p:nvSpPr>
          <p:cNvPr id="12" name="Title 1"/>
          <p:cNvSpPr txBox="1">
            <a:spLocks/>
          </p:cNvSpPr>
          <p:nvPr/>
        </p:nvSpPr>
        <p:spPr>
          <a:xfrm>
            <a:off x="1133539" y="972206"/>
            <a:ext cx="10862442" cy="52026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defRPr/>
            </a:pPr>
            <a:r>
              <a:rPr lang="en-US" sz="2400" b="1" dirty="0" smtClean="0">
                <a:solidFill>
                  <a:srgbClr val="7030A0"/>
                </a:solidFill>
              </a:rPr>
              <a:t>WHAT IS ARDUINO?</a:t>
            </a:r>
            <a:endParaRPr lang="en-US" sz="2400" b="1" dirty="0">
              <a:solidFill>
                <a:srgbClr val="7030A0"/>
              </a:solidFill>
              <a:latin typeface="Calibri Light" panose="020F0302020204030204" pitchFamily="34" charset="0"/>
              <a:cs typeface="Times New Roman" panose="02020603050405020304"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06664" y="3701743"/>
            <a:ext cx="3516956" cy="2414398"/>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20449736">
            <a:off x="7669950" y="258202"/>
            <a:ext cx="1778753" cy="1221117"/>
          </a:xfrm>
          <a:prstGeom prst="rect">
            <a:avLst/>
          </a:prstGeom>
        </p:spPr>
      </p:pic>
    </p:spTree>
    <p:extLst>
      <p:ext uri="{BB962C8B-B14F-4D97-AF65-F5344CB8AC3E}">
        <p14:creationId xmlns:p14="http://schemas.microsoft.com/office/powerpoint/2010/main" val="961855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80">
                                          <p:stCondLst>
                                            <p:cond delay="0"/>
                                          </p:stCondLst>
                                        </p:cTn>
                                        <p:tgtEl>
                                          <p:spTgt spid="13"/>
                                        </p:tgtEl>
                                      </p:cBhvr>
                                    </p:animEffect>
                                    <p:anim calcmode="lin" valueType="num">
                                      <p:cBhvr>
                                        <p:cTn id="8"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13" dur="26">
                                          <p:stCondLst>
                                            <p:cond delay="650"/>
                                          </p:stCondLst>
                                        </p:cTn>
                                        <p:tgtEl>
                                          <p:spTgt spid="13"/>
                                        </p:tgtEl>
                                      </p:cBhvr>
                                      <p:to x="100000" y="60000"/>
                                    </p:animScale>
                                    <p:animScale>
                                      <p:cBhvr>
                                        <p:cTn id="14" dur="166" decel="50000">
                                          <p:stCondLst>
                                            <p:cond delay="676"/>
                                          </p:stCondLst>
                                        </p:cTn>
                                        <p:tgtEl>
                                          <p:spTgt spid="13"/>
                                        </p:tgtEl>
                                      </p:cBhvr>
                                      <p:to x="100000" y="100000"/>
                                    </p:animScale>
                                    <p:animScale>
                                      <p:cBhvr>
                                        <p:cTn id="15" dur="26">
                                          <p:stCondLst>
                                            <p:cond delay="1312"/>
                                          </p:stCondLst>
                                        </p:cTn>
                                        <p:tgtEl>
                                          <p:spTgt spid="13"/>
                                        </p:tgtEl>
                                      </p:cBhvr>
                                      <p:to x="100000" y="80000"/>
                                    </p:animScale>
                                    <p:animScale>
                                      <p:cBhvr>
                                        <p:cTn id="16" dur="166" decel="50000">
                                          <p:stCondLst>
                                            <p:cond delay="1338"/>
                                          </p:stCondLst>
                                        </p:cTn>
                                        <p:tgtEl>
                                          <p:spTgt spid="13"/>
                                        </p:tgtEl>
                                      </p:cBhvr>
                                      <p:to x="100000" y="100000"/>
                                    </p:animScale>
                                    <p:animScale>
                                      <p:cBhvr>
                                        <p:cTn id="17" dur="26">
                                          <p:stCondLst>
                                            <p:cond delay="1642"/>
                                          </p:stCondLst>
                                        </p:cTn>
                                        <p:tgtEl>
                                          <p:spTgt spid="13"/>
                                        </p:tgtEl>
                                      </p:cBhvr>
                                      <p:to x="100000" y="90000"/>
                                    </p:animScale>
                                    <p:animScale>
                                      <p:cBhvr>
                                        <p:cTn id="18" dur="166" decel="50000">
                                          <p:stCondLst>
                                            <p:cond delay="1668"/>
                                          </p:stCondLst>
                                        </p:cTn>
                                        <p:tgtEl>
                                          <p:spTgt spid="13"/>
                                        </p:tgtEl>
                                      </p:cBhvr>
                                      <p:to x="100000" y="100000"/>
                                    </p:animScale>
                                    <p:animScale>
                                      <p:cBhvr>
                                        <p:cTn id="19" dur="26">
                                          <p:stCondLst>
                                            <p:cond delay="1808"/>
                                          </p:stCondLst>
                                        </p:cTn>
                                        <p:tgtEl>
                                          <p:spTgt spid="13"/>
                                        </p:tgtEl>
                                      </p:cBhvr>
                                      <p:to x="100000" y="95000"/>
                                    </p:animScale>
                                    <p:animScale>
                                      <p:cBhvr>
                                        <p:cTn id="20" dur="166" decel="50000">
                                          <p:stCondLst>
                                            <p:cond delay="1834"/>
                                          </p:stCondLst>
                                        </p:cTn>
                                        <p:tgtEl>
                                          <p:spTgt spid="13"/>
                                        </p:tgtEl>
                                      </p:cBhvr>
                                      <p:to x="100000" y="100000"/>
                                    </p:animScale>
                                  </p:childTnLst>
                                </p:cTn>
                              </p:par>
                              <p:par>
                                <p:cTn id="21" presetID="42"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1000" fill="hold"/>
                                        <p:tgtEl>
                                          <p:spTgt spid="6"/>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par>
                          <p:cTn id="34" fill="hold">
                            <p:stCondLst>
                              <p:cond delay="3000"/>
                            </p:stCondLst>
                            <p:childTnLst>
                              <p:par>
                                <p:cTn id="35" presetID="35" presetClass="entr" presetSubtype="0" fill="hold" nodeType="after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fade">
                                      <p:cBhvr>
                                        <p:cTn id="37" dur="2000"/>
                                        <p:tgtEl>
                                          <p:spTgt spid="3"/>
                                        </p:tgtEl>
                                      </p:cBhvr>
                                    </p:animEffect>
                                    <p:anim calcmode="lin" valueType="num">
                                      <p:cBhvr>
                                        <p:cTn id="38" dur="2000" fill="hold"/>
                                        <p:tgtEl>
                                          <p:spTgt spid="3"/>
                                        </p:tgtEl>
                                        <p:attrNameLst>
                                          <p:attrName>style.rotation</p:attrName>
                                        </p:attrNameLst>
                                      </p:cBhvr>
                                      <p:tavLst>
                                        <p:tav tm="0">
                                          <p:val>
                                            <p:fltVal val="720"/>
                                          </p:val>
                                        </p:tav>
                                        <p:tav tm="100000">
                                          <p:val>
                                            <p:fltVal val="0"/>
                                          </p:val>
                                        </p:tav>
                                      </p:tavLst>
                                    </p:anim>
                                    <p:anim calcmode="lin" valueType="num">
                                      <p:cBhvr>
                                        <p:cTn id="39" dur="2000" fill="hold"/>
                                        <p:tgtEl>
                                          <p:spTgt spid="3"/>
                                        </p:tgtEl>
                                        <p:attrNameLst>
                                          <p:attrName>ppt_h</p:attrName>
                                        </p:attrNameLst>
                                      </p:cBhvr>
                                      <p:tavLst>
                                        <p:tav tm="0">
                                          <p:val>
                                            <p:fltVal val="0"/>
                                          </p:val>
                                        </p:tav>
                                        <p:tav tm="100000">
                                          <p:val>
                                            <p:strVal val="#ppt_h"/>
                                          </p:val>
                                        </p:tav>
                                      </p:tavLst>
                                    </p:anim>
                                    <p:anim calcmode="lin" valueType="num">
                                      <p:cBhvr>
                                        <p:cTn id="40" dur="2000" fill="hold"/>
                                        <p:tgtEl>
                                          <p:spTgt spid="3"/>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6603126" y="457195"/>
            <a:ext cx="5636172" cy="69368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1400" dirty="0" smtClean="0"/>
          </a:p>
        </p:txBody>
      </p:sp>
      <p:sp>
        <p:nvSpPr>
          <p:cNvPr id="6" name="Title 1"/>
          <p:cNvSpPr txBox="1">
            <a:spLocks/>
          </p:cNvSpPr>
          <p:nvPr/>
        </p:nvSpPr>
        <p:spPr>
          <a:xfrm>
            <a:off x="6274675" y="488725"/>
            <a:ext cx="5822729" cy="6936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3600" dirty="0" smtClean="0">
                <a:solidFill>
                  <a:schemeClr val="accent1">
                    <a:lumMod val="75000"/>
                  </a:schemeClr>
                </a:solidFill>
                <a:latin typeface="Times New Roman" panose="02020603050405020304" pitchFamily="18" charset="0"/>
                <a:cs typeface="Times New Roman" panose="02020603050405020304" pitchFamily="18" charset="0"/>
              </a:rPr>
              <a:t>PRINCIPLE</a:t>
            </a:r>
          </a:p>
        </p:txBody>
      </p:sp>
      <p:sp>
        <p:nvSpPr>
          <p:cNvPr id="9" name="Title 1"/>
          <p:cNvSpPr>
            <a:spLocks noGrp="1"/>
          </p:cNvSpPr>
          <p:nvPr>
            <p:ph type="ctrTitle"/>
          </p:nvPr>
        </p:nvSpPr>
        <p:spPr>
          <a:xfrm>
            <a:off x="1066800" y="2057401"/>
            <a:ext cx="10898701" cy="1438866"/>
          </a:xfrm>
        </p:spPr>
        <p:txBody>
          <a:bodyPr>
            <a:noAutofit/>
          </a:bodyPr>
          <a:lstStyle/>
          <a:p>
            <a:pPr algn="l"/>
            <a:r>
              <a:rPr lang="en-US" sz="2400" dirty="0">
                <a:solidFill>
                  <a:srgbClr val="00B050"/>
                </a:solidFill>
              </a:rPr>
              <a:t>A passive </a:t>
            </a:r>
            <a:r>
              <a:rPr lang="en-US" sz="2400" b="1" dirty="0">
                <a:solidFill>
                  <a:srgbClr val="00B050"/>
                </a:solidFill>
              </a:rPr>
              <a:t>infrared sensor </a:t>
            </a:r>
            <a:r>
              <a:rPr lang="en-US" sz="2400" dirty="0">
                <a:solidFill>
                  <a:srgbClr val="00B050"/>
                </a:solidFill>
              </a:rPr>
              <a:t>(PIR </a:t>
            </a:r>
            <a:r>
              <a:rPr lang="en-US" sz="2400" b="1" dirty="0">
                <a:solidFill>
                  <a:srgbClr val="00B050"/>
                </a:solidFill>
              </a:rPr>
              <a:t>sensor</a:t>
            </a:r>
            <a:r>
              <a:rPr lang="en-US" sz="2400" dirty="0">
                <a:solidFill>
                  <a:srgbClr val="00B050"/>
                </a:solidFill>
              </a:rPr>
              <a:t>) is an electronic </a:t>
            </a:r>
            <a:r>
              <a:rPr lang="en-US" sz="2400" b="1" dirty="0">
                <a:solidFill>
                  <a:srgbClr val="00B050"/>
                </a:solidFill>
              </a:rPr>
              <a:t>sensor </a:t>
            </a:r>
            <a:r>
              <a:rPr lang="en-US" sz="2400" dirty="0" smtClean="0">
                <a:solidFill>
                  <a:srgbClr val="00B050"/>
                </a:solidFill>
              </a:rPr>
              <a:t>that measures </a:t>
            </a:r>
            <a:r>
              <a:rPr lang="en-US" sz="2400" b="1" dirty="0">
                <a:solidFill>
                  <a:srgbClr val="00B050"/>
                </a:solidFill>
              </a:rPr>
              <a:t>infrared </a:t>
            </a:r>
            <a:r>
              <a:rPr lang="en-US" sz="2400" dirty="0">
                <a:solidFill>
                  <a:srgbClr val="00B050"/>
                </a:solidFill>
              </a:rPr>
              <a:t>(</a:t>
            </a:r>
            <a:r>
              <a:rPr lang="en-US" sz="2400" b="1" dirty="0">
                <a:solidFill>
                  <a:srgbClr val="00B050"/>
                </a:solidFill>
              </a:rPr>
              <a:t>IR</a:t>
            </a:r>
            <a:r>
              <a:rPr lang="en-US" sz="2400" dirty="0">
                <a:solidFill>
                  <a:srgbClr val="00B050"/>
                </a:solidFill>
              </a:rPr>
              <a:t>) light radiating from objects in its field of </a:t>
            </a:r>
            <a:r>
              <a:rPr lang="en-US" sz="2400" dirty="0" smtClean="0">
                <a:solidFill>
                  <a:srgbClr val="00B050"/>
                </a:solidFill>
              </a:rPr>
              <a:t>view. They </a:t>
            </a:r>
            <a:r>
              <a:rPr lang="en-US" sz="2400" dirty="0">
                <a:solidFill>
                  <a:srgbClr val="00B050"/>
                </a:solidFill>
              </a:rPr>
              <a:t>are most often used in PIR-based motion detectors</a:t>
            </a:r>
            <a:r>
              <a:rPr lang="en-US" sz="2400" dirty="0" smtClean="0">
                <a:solidFill>
                  <a:schemeClr val="accent1">
                    <a:lumMod val="75000"/>
                  </a:schemeClr>
                </a:solidFill>
              </a:rPr>
              <a:t>.</a:t>
            </a:r>
            <a:endParaRPr lang="en-US" sz="2400" dirty="0">
              <a:solidFill>
                <a:schemeClr val="accent1">
                  <a:lumMod val="75000"/>
                </a:schemeClr>
              </a:solidFill>
            </a:endParaRPr>
          </a:p>
        </p:txBody>
      </p:sp>
      <p:sp>
        <p:nvSpPr>
          <p:cNvPr id="12" name="Title 1"/>
          <p:cNvSpPr txBox="1">
            <a:spLocks/>
          </p:cNvSpPr>
          <p:nvPr/>
        </p:nvSpPr>
        <p:spPr>
          <a:xfrm>
            <a:off x="1133539" y="1033166"/>
            <a:ext cx="6836981" cy="52026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defRPr/>
            </a:pPr>
            <a:r>
              <a:rPr lang="en-US" sz="2400" b="1" dirty="0" smtClean="0">
                <a:solidFill>
                  <a:srgbClr val="7030A0"/>
                </a:solidFill>
              </a:rPr>
              <a:t>IR SENSORS:</a:t>
            </a:r>
            <a:endParaRPr lang="en-US" sz="2400" b="1" dirty="0">
              <a:solidFill>
                <a:srgbClr val="7030A0"/>
              </a:solidFill>
              <a:latin typeface="Calibri Light" panose="020F0302020204030204" pitchFamily="34" charset="0"/>
              <a:cs typeface="Times New Roman" panose="02020603050405020304" pitchFamily="18"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8717" y="-15766"/>
            <a:ext cx="2516742" cy="196559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6637" y="3627310"/>
            <a:ext cx="3923809" cy="3047619"/>
          </a:xfrm>
          <a:prstGeom prst="rect">
            <a:avLst/>
          </a:prstGeom>
        </p:spPr>
      </p:pic>
    </p:spTree>
    <p:extLst>
      <p:ext uri="{BB962C8B-B14F-4D97-AF65-F5344CB8AC3E}">
        <p14:creationId xmlns:p14="http://schemas.microsoft.com/office/powerpoint/2010/main" val="326762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par>
                                <p:cTn id="21" presetID="31"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p:cTn id="23" dur="1000" fill="hold"/>
                                        <p:tgtEl>
                                          <p:spTgt spid="6"/>
                                        </p:tgtEl>
                                        <p:attrNameLst>
                                          <p:attrName>ppt_w</p:attrName>
                                        </p:attrNameLst>
                                      </p:cBhvr>
                                      <p:tavLst>
                                        <p:tav tm="0">
                                          <p:val>
                                            <p:fltVal val="0"/>
                                          </p:val>
                                        </p:tav>
                                        <p:tav tm="100000">
                                          <p:val>
                                            <p:strVal val="#ppt_w"/>
                                          </p:val>
                                        </p:tav>
                                      </p:tavLst>
                                    </p:anim>
                                    <p:anim calcmode="lin" valueType="num">
                                      <p:cBhvr>
                                        <p:cTn id="24" dur="1000" fill="hold"/>
                                        <p:tgtEl>
                                          <p:spTgt spid="6"/>
                                        </p:tgtEl>
                                        <p:attrNameLst>
                                          <p:attrName>ppt_h</p:attrName>
                                        </p:attrNameLst>
                                      </p:cBhvr>
                                      <p:tavLst>
                                        <p:tav tm="0">
                                          <p:val>
                                            <p:fltVal val="0"/>
                                          </p:val>
                                        </p:tav>
                                        <p:tav tm="100000">
                                          <p:val>
                                            <p:strVal val="#ppt_h"/>
                                          </p:val>
                                        </p:tav>
                                      </p:tavLst>
                                    </p:anim>
                                    <p:anim calcmode="lin" valueType="num">
                                      <p:cBhvr>
                                        <p:cTn id="25" dur="1000" fill="hold"/>
                                        <p:tgtEl>
                                          <p:spTgt spid="6"/>
                                        </p:tgtEl>
                                        <p:attrNameLst>
                                          <p:attrName>style.rotation</p:attrName>
                                        </p:attrNameLst>
                                      </p:cBhvr>
                                      <p:tavLst>
                                        <p:tav tm="0">
                                          <p:val>
                                            <p:fltVal val="90"/>
                                          </p:val>
                                        </p:tav>
                                        <p:tav tm="100000">
                                          <p:val>
                                            <p:fltVal val="0"/>
                                          </p:val>
                                        </p:tav>
                                      </p:tavLst>
                                    </p:anim>
                                    <p:animEffect transition="in" filter="fade">
                                      <p:cBhvr>
                                        <p:cTn id="26" dur="1000"/>
                                        <p:tgtEl>
                                          <p:spTgt spid="6"/>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par>
                          <p:cTn id="31" fill="hold">
                            <p:stCondLst>
                              <p:cond delay="2500"/>
                            </p:stCondLst>
                            <p:childTnLst>
                              <p:par>
                                <p:cTn id="32" presetID="10" presetClass="entr" presetSubtype="0" fill="hold" grpId="0" nodeType="after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childTnLst>
                          </p:cTn>
                        </p:par>
                        <p:par>
                          <p:cTn id="35" fill="hold">
                            <p:stCondLst>
                              <p:cond delay="3000"/>
                            </p:stCondLst>
                            <p:childTnLst>
                              <p:par>
                                <p:cTn id="36" presetID="23" presetClass="entr" presetSubtype="16"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 calcmode="lin" valueType="num">
                                      <p:cBhvr>
                                        <p:cTn id="38" dur="1000" fill="hold"/>
                                        <p:tgtEl>
                                          <p:spTgt spid="4"/>
                                        </p:tgtEl>
                                        <p:attrNameLst>
                                          <p:attrName>ppt_w</p:attrName>
                                        </p:attrNameLst>
                                      </p:cBhvr>
                                      <p:tavLst>
                                        <p:tav tm="0">
                                          <p:val>
                                            <p:fltVal val="0"/>
                                          </p:val>
                                        </p:tav>
                                        <p:tav tm="100000">
                                          <p:val>
                                            <p:strVal val="#ppt_w"/>
                                          </p:val>
                                        </p:tav>
                                      </p:tavLst>
                                    </p:anim>
                                    <p:anim calcmode="lin" valueType="num">
                                      <p:cBhvr>
                                        <p:cTn id="39" dur="10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6603126" y="457195"/>
            <a:ext cx="5636172" cy="69368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1400" dirty="0" smtClean="0"/>
          </a:p>
        </p:txBody>
      </p:sp>
      <p:sp>
        <p:nvSpPr>
          <p:cNvPr id="6" name="Title 1"/>
          <p:cNvSpPr txBox="1">
            <a:spLocks/>
          </p:cNvSpPr>
          <p:nvPr/>
        </p:nvSpPr>
        <p:spPr>
          <a:xfrm>
            <a:off x="6274675" y="488725"/>
            <a:ext cx="5822729" cy="6936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3600" dirty="0" smtClean="0">
                <a:solidFill>
                  <a:schemeClr val="accent1">
                    <a:lumMod val="75000"/>
                  </a:schemeClr>
                </a:solidFill>
                <a:latin typeface="Times New Roman" panose="02020603050405020304" pitchFamily="18" charset="0"/>
                <a:cs typeface="Times New Roman" panose="02020603050405020304" pitchFamily="18" charset="0"/>
              </a:rPr>
              <a:t>CIRCUIT DIAGRAM</a:t>
            </a:r>
          </a:p>
        </p:txBody>
      </p:sp>
      <p:sp>
        <p:nvSpPr>
          <p:cNvPr id="12" name="Title 1"/>
          <p:cNvSpPr txBox="1">
            <a:spLocks/>
          </p:cNvSpPr>
          <p:nvPr/>
        </p:nvSpPr>
        <p:spPr>
          <a:xfrm>
            <a:off x="2484119" y="941726"/>
            <a:ext cx="8673661" cy="52026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defRPr/>
            </a:pPr>
            <a:r>
              <a:rPr lang="en-US" sz="2400" b="1" dirty="0" smtClean="0">
                <a:solidFill>
                  <a:srgbClr val="7030A0"/>
                </a:solidFill>
              </a:rPr>
              <a:t>CONNECTIONS</a:t>
            </a:r>
            <a:endParaRPr lang="en-US" sz="2400" b="1" dirty="0">
              <a:solidFill>
                <a:srgbClr val="7030A0"/>
              </a:solidFill>
              <a:latin typeface="Calibri Light" panose="020F0302020204030204" pitchFamily="34" charset="0"/>
              <a:cs typeface="Times New Roman" panose="02020603050405020304" pitchFamily="18" charset="0"/>
            </a:endParaRP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97318" y="1642972"/>
            <a:ext cx="7191844" cy="5215028"/>
          </a:xfrm>
          <a:prstGeom prst="rect">
            <a:avLst/>
          </a:prstGeom>
        </p:spPr>
      </p:pic>
    </p:spTree>
    <p:extLst>
      <p:ext uri="{BB962C8B-B14F-4D97-AF65-F5344CB8AC3E}">
        <p14:creationId xmlns:p14="http://schemas.microsoft.com/office/powerpoint/2010/main" val="2909332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fltVal val="0"/>
                                          </p:val>
                                        </p:tav>
                                        <p:tav tm="100000">
                                          <p:val>
                                            <p:strVal val="#ppt_h"/>
                                          </p:val>
                                        </p:tav>
                                      </p:tavLst>
                                    </p:anim>
                                    <p:anim calcmode="lin" valueType="num">
                                      <p:cBhvr>
                                        <p:cTn id="9" dur="1000" fill="hold"/>
                                        <p:tgtEl>
                                          <p:spTgt spid="8"/>
                                        </p:tgtEl>
                                        <p:attrNameLst>
                                          <p:attrName>style.rotation</p:attrName>
                                        </p:attrNameLst>
                                      </p:cBhvr>
                                      <p:tavLst>
                                        <p:tav tm="0">
                                          <p:val>
                                            <p:fltVal val="90"/>
                                          </p:val>
                                        </p:tav>
                                        <p:tav tm="100000">
                                          <p:val>
                                            <p:fltVal val="0"/>
                                          </p:val>
                                        </p:tav>
                                      </p:tavLst>
                                    </p:anim>
                                    <p:animEffect transition="in" filter="fade">
                                      <p:cBhvr>
                                        <p:cTn id="10" dur="1000"/>
                                        <p:tgtEl>
                                          <p:spTgt spid="8"/>
                                        </p:tgtEl>
                                      </p:cBhvr>
                                    </p:animEffect>
                                  </p:childTnLst>
                                </p:cTn>
                              </p:par>
                            </p:childTnLst>
                          </p:cTn>
                        </p:par>
                        <p:par>
                          <p:cTn id="11" fill="hold">
                            <p:stCondLst>
                              <p:cond delay="1000"/>
                            </p:stCondLst>
                            <p:childTnLst>
                              <p:par>
                                <p:cTn id="12" presetID="34" presetClass="emph" presetSubtype="0" fill="hold" grpId="0" nodeType="afterEffect">
                                  <p:stCondLst>
                                    <p:cond delay="0"/>
                                  </p:stCondLst>
                                  <p:iterate type="lt">
                                    <p:tmPct val="10000"/>
                                  </p:iterate>
                                  <p:childTnLst>
                                    <p:animMotion origin="layout" path="M 0.0 0.0 L 0.0 -0.07213" pathEditMode="relative" ptsTypes="">
                                      <p:cBhvr>
                                        <p:cTn id="13" dur="250" accel="50000" decel="50000" autoRev="1" fill="hold">
                                          <p:stCondLst>
                                            <p:cond delay="0"/>
                                          </p:stCondLst>
                                        </p:cTn>
                                        <p:tgtEl>
                                          <p:spTgt spid="6"/>
                                        </p:tgtEl>
                                        <p:attrNameLst>
                                          <p:attrName>ppt_x</p:attrName>
                                          <p:attrName>ppt_y</p:attrName>
                                        </p:attrNameLst>
                                      </p:cBhvr>
                                    </p:animMotion>
                                    <p:animRot by="1500000">
                                      <p:cBhvr>
                                        <p:cTn id="14" dur="125" fill="hold">
                                          <p:stCondLst>
                                            <p:cond delay="0"/>
                                          </p:stCondLst>
                                        </p:cTn>
                                        <p:tgtEl>
                                          <p:spTgt spid="6"/>
                                        </p:tgtEl>
                                        <p:attrNameLst>
                                          <p:attrName>r</p:attrName>
                                        </p:attrNameLst>
                                      </p:cBhvr>
                                    </p:animRot>
                                    <p:animRot by="-1500000">
                                      <p:cBhvr>
                                        <p:cTn id="15" dur="125" fill="hold">
                                          <p:stCondLst>
                                            <p:cond delay="125"/>
                                          </p:stCondLst>
                                        </p:cTn>
                                        <p:tgtEl>
                                          <p:spTgt spid="6"/>
                                        </p:tgtEl>
                                        <p:attrNameLst>
                                          <p:attrName>r</p:attrName>
                                        </p:attrNameLst>
                                      </p:cBhvr>
                                    </p:animRot>
                                    <p:animRot by="-1500000">
                                      <p:cBhvr>
                                        <p:cTn id="16" dur="125" fill="hold">
                                          <p:stCondLst>
                                            <p:cond delay="250"/>
                                          </p:stCondLst>
                                        </p:cTn>
                                        <p:tgtEl>
                                          <p:spTgt spid="6"/>
                                        </p:tgtEl>
                                        <p:attrNameLst>
                                          <p:attrName>r</p:attrName>
                                        </p:attrNameLst>
                                      </p:cBhvr>
                                    </p:animRot>
                                    <p:animRot by="1500000">
                                      <p:cBhvr>
                                        <p:cTn id="17" dur="125" fill="hold">
                                          <p:stCondLst>
                                            <p:cond delay="375"/>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6603126" y="457195"/>
            <a:ext cx="5636172" cy="69368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1400" dirty="0" smtClean="0"/>
          </a:p>
        </p:txBody>
      </p:sp>
      <p:sp>
        <p:nvSpPr>
          <p:cNvPr id="6" name="Title 1"/>
          <p:cNvSpPr txBox="1">
            <a:spLocks/>
          </p:cNvSpPr>
          <p:nvPr/>
        </p:nvSpPr>
        <p:spPr>
          <a:xfrm>
            <a:off x="6369271" y="0"/>
            <a:ext cx="5822729" cy="6936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3600" dirty="0" smtClean="0">
                <a:solidFill>
                  <a:schemeClr val="accent1">
                    <a:lumMod val="75000"/>
                  </a:schemeClr>
                </a:solidFill>
                <a:latin typeface="Times New Roman" panose="02020603050405020304" pitchFamily="18" charset="0"/>
                <a:cs typeface="Times New Roman" panose="02020603050405020304" pitchFamily="18" charset="0"/>
              </a:rPr>
              <a:t>COADING</a:t>
            </a:r>
          </a:p>
        </p:txBody>
      </p:sp>
      <p:sp>
        <p:nvSpPr>
          <p:cNvPr id="12" name="Title 1"/>
          <p:cNvSpPr txBox="1">
            <a:spLocks/>
          </p:cNvSpPr>
          <p:nvPr/>
        </p:nvSpPr>
        <p:spPr>
          <a:xfrm>
            <a:off x="1767840" y="0"/>
            <a:ext cx="7071360" cy="52026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defRPr/>
            </a:pPr>
            <a:r>
              <a:rPr lang="en-US" sz="2400" b="1" dirty="0" smtClean="0">
                <a:solidFill>
                  <a:srgbClr val="7030A0"/>
                </a:solidFill>
              </a:rPr>
              <a:t>ARDUINO CODE:</a:t>
            </a:r>
            <a:endParaRPr lang="en-US" sz="2400" b="1" dirty="0">
              <a:solidFill>
                <a:srgbClr val="7030A0"/>
              </a:solidFill>
              <a:latin typeface="Calibri Light" panose="020F0302020204030204" pitchFamily="34" charset="0"/>
              <a:cs typeface="Times New Roman" panose="02020603050405020304" pitchFamily="18" charset="0"/>
            </a:endParaRPr>
          </a:p>
        </p:txBody>
      </p:sp>
      <p:sp>
        <p:nvSpPr>
          <p:cNvPr id="7" name="Title 1"/>
          <p:cNvSpPr>
            <a:spLocks noGrp="1"/>
          </p:cNvSpPr>
          <p:nvPr>
            <p:ph type="ctrTitle"/>
          </p:nvPr>
        </p:nvSpPr>
        <p:spPr>
          <a:xfrm>
            <a:off x="1706880" y="731520"/>
            <a:ext cx="10287000" cy="5882640"/>
          </a:xfrm>
        </p:spPr>
        <p:txBody>
          <a:bodyPr numCol="3">
            <a:noAutofit/>
          </a:bodyPr>
          <a:lstStyle/>
          <a:p>
            <a:r>
              <a:rPr lang="en-US" sz="1600" dirty="0" smtClean="0">
                <a:solidFill>
                  <a:srgbClr val="002060"/>
                </a:solidFill>
              </a:rPr>
              <a:t>#define left_motor1 8</a:t>
            </a:r>
            <a:br>
              <a:rPr lang="en-US" sz="1600" dirty="0" smtClean="0">
                <a:solidFill>
                  <a:srgbClr val="002060"/>
                </a:solidFill>
              </a:rPr>
            </a:br>
            <a:r>
              <a:rPr lang="en-US" sz="1600" dirty="0" smtClean="0">
                <a:solidFill>
                  <a:srgbClr val="002060"/>
                </a:solidFill>
              </a:rPr>
              <a:t>#define left_motor2 9</a:t>
            </a:r>
            <a:br>
              <a:rPr lang="en-US" sz="1600" dirty="0" smtClean="0">
                <a:solidFill>
                  <a:srgbClr val="002060"/>
                </a:solidFill>
              </a:rPr>
            </a:br>
            <a:r>
              <a:rPr lang="en-US" sz="1600" dirty="0" smtClean="0">
                <a:solidFill>
                  <a:srgbClr val="002060"/>
                </a:solidFill>
              </a:rPr>
              <a:t>#define right_motor1 10</a:t>
            </a:r>
            <a:br>
              <a:rPr lang="en-US" sz="1600" dirty="0" smtClean="0">
                <a:solidFill>
                  <a:srgbClr val="002060"/>
                </a:solidFill>
              </a:rPr>
            </a:br>
            <a:r>
              <a:rPr lang="en-US" sz="1600" dirty="0" smtClean="0">
                <a:solidFill>
                  <a:srgbClr val="002060"/>
                </a:solidFill>
              </a:rPr>
              <a:t>#define right_motor2 11</a:t>
            </a:r>
            <a:br>
              <a:rPr lang="en-US" sz="1600" dirty="0" smtClean="0">
                <a:solidFill>
                  <a:srgbClr val="002060"/>
                </a:solidFill>
              </a:rPr>
            </a:br>
            <a:r>
              <a:rPr lang="en-US" sz="1600" dirty="0" smtClean="0">
                <a:solidFill>
                  <a:srgbClr val="002060"/>
                </a:solidFill>
              </a:rPr>
              <a:t>void setup() </a:t>
            </a:r>
            <a:br>
              <a:rPr lang="en-US" sz="1600" dirty="0" smtClean="0">
                <a:solidFill>
                  <a:srgbClr val="002060"/>
                </a:solidFill>
              </a:rPr>
            </a:br>
            <a:r>
              <a:rPr lang="en-US" sz="1600" dirty="0" smtClean="0">
                <a:solidFill>
                  <a:srgbClr val="002060"/>
                </a:solidFill>
              </a:rPr>
              <a:t/>
            </a:r>
            <a:br>
              <a:rPr lang="en-US" sz="1600" dirty="0" smtClean="0">
                <a:solidFill>
                  <a:srgbClr val="002060"/>
                </a:solidFill>
              </a:rPr>
            </a:br>
            <a:r>
              <a:rPr lang="en-US" sz="1600" dirty="0" smtClean="0">
                <a:solidFill>
                  <a:srgbClr val="002060"/>
                </a:solidFill>
              </a:rPr>
              <a:t>{</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Serial.begin</a:t>
            </a:r>
            <a:r>
              <a:rPr lang="en-US" sz="1600" dirty="0" smtClean="0">
                <a:solidFill>
                  <a:srgbClr val="002060"/>
                </a:solidFill>
              </a:rPr>
              <a:t>(9600);</a:t>
            </a:r>
            <a:br>
              <a:rPr lang="en-US" sz="1600" dirty="0" smtClean="0">
                <a:solidFill>
                  <a:srgbClr val="002060"/>
                </a:solidFill>
              </a:rPr>
            </a:br>
            <a:r>
              <a:rPr lang="en-US" sz="1600" dirty="0" smtClean="0">
                <a:solidFill>
                  <a:srgbClr val="002060"/>
                </a:solidFill>
              </a:rPr>
              <a:t>}</a:t>
            </a:r>
            <a:br>
              <a:rPr lang="en-US" sz="1600" dirty="0" smtClean="0">
                <a:solidFill>
                  <a:srgbClr val="002060"/>
                </a:solidFill>
              </a:rPr>
            </a:br>
            <a:r>
              <a:rPr lang="en-US" sz="1600" dirty="0" smtClean="0">
                <a:solidFill>
                  <a:srgbClr val="002060"/>
                </a:solidFill>
              </a:rPr>
              <a:t/>
            </a:r>
            <a:br>
              <a:rPr lang="en-US" sz="1600" dirty="0" smtClean="0">
                <a:solidFill>
                  <a:srgbClr val="002060"/>
                </a:solidFill>
              </a:rPr>
            </a:br>
            <a:r>
              <a:rPr lang="en-US" sz="1600" dirty="0" smtClean="0">
                <a:solidFill>
                  <a:srgbClr val="002060"/>
                </a:solidFill>
              </a:rPr>
              <a:t>void loop() {</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int</a:t>
            </a:r>
            <a:r>
              <a:rPr lang="en-US" sz="1600" dirty="0" smtClean="0">
                <a:solidFill>
                  <a:srgbClr val="002060"/>
                </a:solidFill>
              </a:rPr>
              <a:t>  a = </a:t>
            </a:r>
            <a:r>
              <a:rPr lang="en-US" sz="1600" dirty="0" err="1" smtClean="0">
                <a:solidFill>
                  <a:srgbClr val="002060"/>
                </a:solidFill>
              </a:rPr>
              <a:t>analogRead</a:t>
            </a:r>
            <a:r>
              <a:rPr lang="en-US" sz="1600" dirty="0" smtClean="0">
                <a:solidFill>
                  <a:srgbClr val="002060"/>
                </a:solidFill>
              </a:rPr>
              <a:t>(A0); //Left Sensor</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int</a:t>
            </a:r>
            <a:r>
              <a:rPr lang="en-US" sz="1600" dirty="0" smtClean="0">
                <a:solidFill>
                  <a:srgbClr val="002060"/>
                </a:solidFill>
              </a:rPr>
              <a:t>  b = </a:t>
            </a:r>
            <a:r>
              <a:rPr lang="en-US" sz="1600" dirty="0" err="1" smtClean="0">
                <a:solidFill>
                  <a:srgbClr val="002060"/>
                </a:solidFill>
              </a:rPr>
              <a:t>analogRead</a:t>
            </a:r>
            <a:r>
              <a:rPr lang="en-US" sz="1600" dirty="0" smtClean="0">
                <a:solidFill>
                  <a:srgbClr val="002060"/>
                </a:solidFill>
              </a:rPr>
              <a:t>(A1); //Middle Sensor</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int</a:t>
            </a:r>
            <a:r>
              <a:rPr lang="en-US" sz="1600" dirty="0" smtClean="0">
                <a:solidFill>
                  <a:srgbClr val="002060"/>
                </a:solidFill>
              </a:rPr>
              <a:t>  c = </a:t>
            </a:r>
            <a:r>
              <a:rPr lang="en-US" sz="1600" dirty="0" err="1" smtClean="0">
                <a:solidFill>
                  <a:srgbClr val="002060"/>
                </a:solidFill>
              </a:rPr>
              <a:t>analogRead</a:t>
            </a:r>
            <a:r>
              <a:rPr lang="en-US" sz="1600" dirty="0" smtClean="0">
                <a:solidFill>
                  <a:srgbClr val="002060"/>
                </a:solidFill>
              </a:rPr>
              <a:t>(A2); //Right Sensor</a:t>
            </a:r>
            <a:br>
              <a:rPr lang="en-US" sz="1600" dirty="0" smtClean="0">
                <a:solidFill>
                  <a:srgbClr val="002060"/>
                </a:solidFill>
              </a:rPr>
            </a:br>
            <a:r>
              <a:rPr lang="en-US" sz="1600" dirty="0" smtClean="0">
                <a:solidFill>
                  <a:srgbClr val="002060"/>
                </a:solidFill>
              </a:rPr>
              <a:t>   </a:t>
            </a:r>
            <a:br>
              <a:rPr lang="en-US" sz="1600" dirty="0" smtClean="0">
                <a:solidFill>
                  <a:srgbClr val="002060"/>
                </a:solidFill>
              </a:rPr>
            </a:br>
            <a:r>
              <a:rPr lang="en-US" sz="1600" dirty="0" smtClean="0">
                <a:solidFill>
                  <a:srgbClr val="002060"/>
                </a:solidFill>
              </a:rPr>
              <a:t> if(a&lt;650 &amp;&amp; b&gt;650 &amp;&amp; c&lt;650) //</a:t>
            </a:r>
            <a:r>
              <a:rPr lang="en-US" sz="1600" dirty="0" err="1" smtClean="0">
                <a:solidFill>
                  <a:srgbClr val="002060"/>
                </a:solidFill>
              </a:rPr>
              <a:t>Bot</a:t>
            </a:r>
            <a:r>
              <a:rPr lang="en-US" sz="1600" dirty="0" smtClean="0">
                <a:solidFill>
                  <a:srgbClr val="002060"/>
                </a:solidFill>
              </a:rPr>
              <a:t> goes to </a:t>
            </a:r>
            <a:r>
              <a:rPr lang="en-US" sz="1600" dirty="0" err="1" smtClean="0">
                <a:solidFill>
                  <a:srgbClr val="002060"/>
                </a:solidFill>
              </a:rPr>
              <a:t>forword</a:t>
            </a:r>
            <a:r>
              <a:rPr lang="en-US" sz="1600" dirty="0" smtClean="0">
                <a:solidFill>
                  <a:srgbClr val="002060"/>
                </a:solidFill>
              </a:rPr>
              <a:t/>
            </a:r>
            <a:br>
              <a:rPr lang="en-US" sz="1600" dirty="0" smtClean="0">
                <a:solidFill>
                  <a:srgbClr val="002060"/>
                </a:solidFill>
              </a:rPr>
            </a:br>
            <a:r>
              <a:rPr lang="en-US" sz="1600" dirty="0" smtClean="0">
                <a:solidFill>
                  <a:srgbClr val="002060"/>
                </a:solidFill>
              </a:rPr>
              <a:t>   {</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(left_motor1,0);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(left_motor2,100);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(right_motor1,0);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(right_motor2,100);</a:t>
            </a:r>
            <a:br>
              <a:rPr lang="en-US" sz="1600" dirty="0" smtClean="0">
                <a:solidFill>
                  <a:srgbClr val="002060"/>
                </a:solidFill>
              </a:rPr>
            </a:br>
            <a:r>
              <a:rPr lang="en-US" sz="1600" dirty="0" smtClean="0">
                <a:solidFill>
                  <a:srgbClr val="002060"/>
                </a:solidFill>
              </a:rPr>
              <a:t>   } </a:t>
            </a:r>
            <a:br>
              <a:rPr lang="en-US" sz="1600" dirty="0" smtClean="0">
                <a:solidFill>
                  <a:srgbClr val="002060"/>
                </a:solidFill>
              </a:rPr>
            </a:br>
            <a:r>
              <a:rPr lang="en-US" sz="1600" dirty="0" smtClean="0">
                <a:solidFill>
                  <a:srgbClr val="002060"/>
                </a:solidFill>
              </a:rPr>
              <a:t>   </a:t>
            </a:r>
            <a:br>
              <a:rPr lang="en-US" sz="1600" dirty="0" smtClean="0">
                <a:solidFill>
                  <a:srgbClr val="002060"/>
                </a:solidFill>
              </a:rPr>
            </a:br>
            <a:r>
              <a:rPr lang="en-US" sz="1600" dirty="0" smtClean="0">
                <a:solidFill>
                  <a:srgbClr val="002060"/>
                </a:solidFill>
              </a:rPr>
              <a:t>   if(a&gt;650 &amp;&amp; b&lt;650 &amp;&amp; c&lt;650) //</a:t>
            </a:r>
            <a:r>
              <a:rPr lang="en-US" sz="1600" dirty="0" err="1" smtClean="0">
                <a:solidFill>
                  <a:srgbClr val="002060"/>
                </a:solidFill>
              </a:rPr>
              <a:t>Bot</a:t>
            </a:r>
            <a:r>
              <a:rPr lang="en-US" sz="1600" dirty="0" smtClean="0">
                <a:solidFill>
                  <a:srgbClr val="002060"/>
                </a:solidFill>
              </a:rPr>
              <a:t> turn to right</a:t>
            </a:r>
            <a:br>
              <a:rPr lang="en-US" sz="1600" dirty="0" smtClean="0">
                <a:solidFill>
                  <a:srgbClr val="002060"/>
                </a:solidFill>
              </a:rPr>
            </a:br>
            <a:r>
              <a:rPr lang="en-US" sz="1600" dirty="0" smtClean="0">
                <a:solidFill>
                  <a:srgbClr val="002060"/>
                </a:solidFill>
              </a:rPr>
              <a:t>   {</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(left_motor1,0);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(left_motor2,100);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(right_motor1,0);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(right_motor2,0);</a:t>
            </a:r>
            <a:br>
              <a:rPr lang="en-US" sz="1600" dirty="0" smtClean="0">
                <a:solidFill>
                  <a:srgbClr val="002060"/>
                </a:solidFill>
              </a:rPr>
            </a:br>
            <a:r>
              <a:rPr lang="en-US" sz="1600" dirty="0" smtClean="0">
                <a:solidFill>
                  <a:srgbClr val="002060"/>
                </a:solidFill>
              </a:rPr>
              <a:t>   }</a:t>
            </a:r>
            <a:br>
              <a:rPr lang="en-US" sz="1600" dirty="0" smtClean="0">
                <a:solidFill>
                  <a:srgbClr val="002060"/>
                </a:solidFill>
              </a:rPr>
            </a:br>
            <a:r>
              <a:rPr lang="en-US" sz="1600" dirty="0" smtClean="0">
                <a:solidFill>
                  <a:srgbClr val="002060"/>
                </a:solidFill>
              </a:rPr>
              <a:t>   </a:t>
            </a:r>
            <a:br>
              <a:rPr lang="en-US" sz="1600" dirty="0" smtClean="0">
                <a:solidFill>
                  <a:srgbClr val="002060"/>
                </a:solidFill>
              </a:rPr>
            </a:br>
            <a:r>
              <a:rPr lang="en-US" sz="1600" dirty="0" smtClean="0">
                <a:solidFill>
                  <a:srgbClr val="002060"/>
                </a:solidFill>
              </a:rPr>
              <a:t>   if(a&lt;650 &amp;&amp; b&lt;650 &amp;&amp; c&gt;650) //</a:t>
            </a:r>
            <a:r>
              <a:rPr lang="en-US" sz="1600" dirty="0" err="1" smtClean="0">
                <a:solidFill>
                  <a:srgbClr val="002060"/>
                </a:solidFill>
              </a:rPr>
              <a:t>Bot</a:t>
            </a:r>
            <a:r>
              <a:rPr lang="en-US" sz="1600" dirty="0" smtClean="0">
                <a:solidFill>
                  <a:srgbClr val="002060"/>
                </a:solidFill>
              </a:rPr>
              <a:t> turn to left</a:t>
            </a:r>
            <a:br>
              <a:rPr lang="en-US" sz="1600" dirty="0" smtClean="0">
                <a:solidFill>
                  <a:srgbClr val="002060"/>
                </a:solidFill>
              </a:rPr>
            </a:br>
            <a:r>
              <a:rPr lang="en-US" sz="1600" dirty="0" smtClean="0">
                <a:solidFill>
                  <a:srgbClr val="002060"/>
                </a:solidFill>
              </a:rPr>
              <a:t>   {</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(left_motor1,0);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(left_motor2,0);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(right_motor1,0);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(right_motor2,100);</a:t>
            </a:r>
            <a:br>
              <a:rPr lang="en-US" sz="1600" dirty="0" smtClean="0">
                <a:solidFill>
                  <a:srgbClr val="002060"/>
                </a:solidFill>
              </a:rPr>
            </a:br>
            <a:r>
              <a:rPr lang="en-US" sz="1600" dirty="0" smtClean="0">
                <a:solidFill>
                  <a:srgbClr val="002060"/>
                </a:solidFill>
              </a:rPr>
              <a:t>   }</a:t>
            </a:r>
            <a:br>
              <a:rPr lang="en-US" sz="1600" dirty="0" smtClean="0">
                <a:solidFill>
                  <a:srgbClr val="002060"/>
                </a:solidFill>
              </a:rPr>
            </a:br>
            <a:r>
              <a:rPr lang="en-US" sz="1600" dirty="0" smtClean="0">
                <a:solidFill>
                  <a:srgbClr val="002060"/>
                </a:solidFill>
              </a:rPr>
              <a:t>   if(a&gt;650 &amp;&amp; b&gt;650 &amp;&amp; c&gt;650) //</a:t>
            </a:r>
            <a:r>
              <a:rPr lang="en-US" sz="1600" dirty="0" err="1" smtClean="0">
                <a:solidFill>
                  <a:srgbClr val="002060"/>
                </a:solidFill>
              </a:rPr>
              <a:t>Bot</a:t>
            </a:r>
            <a:r>
              <a:rPr lang="en-US" sz="1600" dirty="0" smtClean="0">
                <a:solidFill>
                  <a:srgbClr val="002060"/>
                </a:solidFill>
              </a:rPr>
              <a:t> turn off</a:t>
            </a:r>
            <a:br>
              <a:rPr lang="en-US" sz="1600" dirty="0" smtClean="0">
                <a:solidFill>
                  <a:srgbClr val="002060"/>
                </a:solidFill>
              </a:rPr>
            </a:br>
            <a:r>
              <a:rPr lang="en-US" sz="1600" dirty="0" smtClean="0">
                <a:solidFill>
                  <a:srgbClr val="002060"/>
                </a:solidFill>
              </a:rPr>
              <a:t>   {</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(left_motor1,0);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(left_motor2,0);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(right_motor1,0);</a:t>
            </a:r>
            <a:br>
              <a:rPr lang="en-US" sz="1600" dirty="0" smtClean="0">
                <a:solidFill>
                  <a:srgbClr val="002060"/>
                </a:solidFill>
              </a:rPr>
            </a:br>
            <a:r>
              <a:rPr lang="en-US" sz="1600" dirty="0" smtClean="0">
                <a:solidFill>
                  <a:srgbClr val="002060"/>
                </a:solidFill>
              </a:rPr>
              <a:t>    </a:t>
            </a:r>
            <a:r>
              <a:rPr lang="en-US" sz="1600" dirty="0" err="1" smtClean="0">
                <a:solidFill>
                  <a:srgbClr val="002060"/>
                </a:solidFill>
              </a:rPr>
              <a:t>analogWrite</a:t>
            </a:r>
            <a:r>
              <a:rPr lang="en-US" sz="1600" dirty="0" smtClean="0">
                <a:solidFill>
                  <a:srgbClr val="002060"/>
                </a:solidFill>
              </a:rPr>
              <a:t>(right_motor2,0);</a:t>
            </a:r>
            <a:br>
              <a:rPr lang="en-US" sz="1600" dirty="0" smtClean="0">
                <a:solidFill>
                  <a:srgbClr val="002060"/>
                </a:solidFill>
              </a:rPr>
            </a:br>
            <a:r>
              <a:rPr lang="en-US" sz="1600" dirty="0" smtClean="0">
                <a:solidFill>
                  <a:srgbClr val="002060"/>
                </a:solidFill>
              </a:rPr>
              <a:t>   }</a:t>
            </a:r>
            <a:br>
              <a:rPr lang="en-US" sz="1600" dirty="0" smtClean="0">
                <a:solidFill>
                  <a:srgbClr val="002060"/>
                </a:solidFill>
              </a:rPr>
            </a:br>
            <a:r>
              <a:rPr lang="en-US" sz="1600" dirty="0" smtClean="0">
                <a:solidFill>
                  <a:srgbClr val="002060"/>
                </a:solidFill>
              </a:rPr>
              <a:t>}</a:t>
            </a:r>
            <a:br>
              <a:rPr lang="en-US" sz="1600" dirty="0" smtClean="0">
                <a:solidFill>
                  <a:srgbClr val="002060"/>
                </a:solidFill>
              </a:rPr>
            </a:br>
            <a:endParaRPr lang="en-US" sz="1600" dirty="0">
              <a:solidFill>
                <a:srgbClr val="002060"/>
              </a:solidFill>
            </a:endParaRPr>
          </a:p>
        </p:txBody>
      </p:sp>
    </p:spTree>
    <p:extLst>
      <p:ext uri="{BB962C8B-B14F-4D97-AF65-F5344CB8AC3E}">
        <p14:creationId xmlns:p14="http://schemas.microsoft.com/office/powerpoint/2010/main" val="4271832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par>
                          <p:cTn id="21" fill="hold">
                            <p:stCondLst>
                              <p:cond delay="2000"/>
                            </p:stCondLst>
                            <p:childTnLst>
                              <p:par>
                                <p:cTn id="22" presetID="23" presetClass="entr" presetSubtype="16"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p:cTn id="24" dur="1000" fill="hold"/>
                                        <p:tgtEl>
                                          <p:spTgt spid="7"/>
                                        </p:tgtEl>
                                        <p:attrNameLst>
                                          <p:attrName>ppt_w</p:attrName>
                                        </p:attrNameLst>
                                      </p:cBhvr>
                                      <p:tavLst>
                                        <p:tav tm="0">
                                          <p:val>
                                            <p:fltVal val="0"/>
                                          </p:val>
                                        </p:tav>
                                        <p:tav tm="100000">
                                          <p:val>
                                            <p:strVal val="#ppt_w"/>
                                          </p:val>
                                        </p:tav>
                                      </p:tavLst>
                                    </p:anim>
                                    <p:anim calcmode="lin" valueType="num">
                                      <p:cBhvr>
                                        <p:cTn id="25" dur="10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6603126" y="457195"/>
            <a:ext cx="5636172" cy="69368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sz="1400" dirty="0" smtClean="0"/>
          </a:p>
        </p:txBody>
      </p:sp>
      <p:sp>
        <p:nvSpPr>
          <p:cNvPr id="6" name="Title 1"/>
          <p:cNvSpPr txBox="1">
            <a:spLocks/>
          </p:cNvSpPr>
          <p:nvPr/>
        </p:nvSpPr>
        <p:spPr>
          <a:xfrm>
            <a:off x="9595459" y="488725"/>
            <a:ext cx="2501945" cy="6936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3600" dirty="0" smtClean="0">
                <a:solidFill>
                  <a:schemeClr val="accent1">
                    <a:lumMod val="75000"/>
                  </a:schemeClr>
                </a:solidFill>
                <a:latin typeface="Times New Roman" panose="02020603050405020304" pitchFamily="18" charset="0"/>
                <a:cs typeface="Times New Roman" panose="02020603050405020304" pitchFamily="18" charset="0"/>
              </a:rPr>
              <a:t>CONCEPT</a:t>
            </a:r>
          </a:p>
        </p:txBody>
      </p:sp>
      <p:sp>
        <p:nvSpPr>
          <p:cNvPr id="9" name="Title 1"/>
          <p:cNvSpPr>
            <a:spLocks noGrp="1"/>
          </p:cNvSpPr>
          <p:nvPr>
            <p:ph type="ctrTitle"/>
          </p:nvPr>
        </p:nvSpPr>
        <p:spPr>
          <a:xfrm>
            <a:off x="1021080" y="1554481"/>
            <a:ext cx="6026105" cy="4452182"/>
          </a:xfrm>
        </p:spPr>
        <p:txBody>
          <a:bodyPr>
            <a:noAutofit/>
          </a:bodyPr>
          <a:lstStyle/>
          <a:p>
            <a:pPr algn="l"/>
            <a:r>
              <a:rPr lang="en-US" sz="2000" i="1" dirty="0" smtClean="0">
                <a:solidFill>
                  <a:srgbClr val="0000FF"/>
                </a:solidFill>
              </a:rPr>
              <a:t>A)  </a:t>
            </a:r>
            <a:r>
              <a:rPr lang="en-US" sz="1800" dirty="0" smtClean="0">
                <a:solidFill>
                  <a:schemeClr val="tx1"/>
                </a:solidFill>
              </a:rPr>
              <a:t>When </a:t>
            </a:r>
            <a:r>
              <a:rPr lang="en-US" sz="1800" dirty="0">
                <a:solidFill>
                  <a:schemeClr val="tx1"/>
                </a:solidFill>
              </a:rPr>
              <a:t>both left and right sensor are </a:t>
            </a:r>
            <a:r>
              <a:rPr lang="en-US" sz="1800" dirty="0" smtClean="0">
                <a:solidFill>
                  <a:schemeClr val="tx1"/>
                </a:solidFill>
              </a:rPr>
              <a:t>sensing white</a:t>
            </a:r>
            <a:r>
              <a:rPr lang="en-US" sz="1800" dirty="0">
                <a:solidFill>
                  <a:schemeClr val="tx1"/>
                </a:solidFill>
              </a:rPr>
              <a:t>, </a:t>
            </a:r>
            <a:r>
              <a:rPr lang="en-US" sz="1800" dirty="0" smtClean="0">
                <a:solidFill>
                  <a:schemeClr val="tx1"/>
                </a:solidFill>
              </a:rPr>
              <a:t>means black </a:t>
            </a:r>
            <a:r>
              <a:rPr lang="en-US" sz="1800" dirty="0">
                <a:solidFill>
                  <a:schemeClr val="tx1"/>
                </a:solidFill>
              </a:rPr>
              <a:t>line is in between </a:t>
            </a:r>
            <a:r>
              <a:rPr lang="en-US" sz="1800" dirty="0" smtClean="0">
                <a:solidFill>
                  <a:schemeClr val="tx1"/>
                </a:solidFill>
              </a:rPr>
              <a:t>and </a:t>
            </a:r>
            <a:r>
              <a:rPr lang="en-US" sz="1800" dirty="0" err="1" smtClean="0">
                <a:solidFill>
                  <a:schemeClr val="tx1"/>
                </a:solidFill>
              </a:rPr>
              <a:t>bot</a:t>
            </a:r>
            <a:r>
              <a:rPr lang="en-US" sz="1800" dirty="0" smtClean="0">
                <a:solidFill>
                  <a:schemeClr val="tx1"/>
                </a:solidFill>
              </a:rPr>
              <a:t> </a:t>
            </a:r>
            <a:r>
              <a:rPr lang="en-US" sz="1800" dirty="0">
                <a:solidFill>
                  <a:schemeClr val="tx1"/>
                </a:solidFill>
              </a:rPr>
              <a:t>goes forward</a:t>
            </a:r>
            <a:r>
              <a:rPr lang="en-US" sz="1800" dirty="0" smtClean="0">
                <a:solidFill>
                  <a:schemeClr val="tx1"/>
                </a:solidFill>
              </a:rPr>
              <a:t>.</a:t>
            </a:r>
            <a:br>
              <a:rPr lang="en-US" sz="1800" dirty="0" smtClean="0">
                <a:solidFill>
                  <a:schemeClr val="tx1"/>
                </a:solidFill>
              </a:rPr>
            </a:br>
            <a:r>
              <a:rPr lang="en-US" sz="1800" dirty="0" smtClean="0">
                <a:solidFill>
                  <a:schemeClr val="tx1"/>
                </a:solidFill>
              </a:rPr>
              <a:t/>
            </a:r>
            <a:br>
              <a:rPr lang="en-US" sz="1800" dirty="0" smtClean="0">
                <a:solidFill>
                  <a:schemeClr val="tx1"/>
                </a:solidFill>
              </a:rPr>
            </a:br>
            <a:r>
              <a:rPr lang="en-US" sz="2000" i="1" dirty="0" smtClean="0">
                <a:solidFill>
                  <a:srgbClr val="0000FF"/>
                </a:solidFill>
              </a:rPr>
              <a:t>B)  </a:t>
            </a:r>
            <a:r>
              <a:rPr lang="en-US" sz="1800" dirty="0" smtClean="0">
                <a:solidFill>
                  <a:schemeClr val="tx1"/>
                </a:solidFill>
              </a:rPr>
              <a:t>When both sensor are sensing black then robot will be stopped.</a:t>
            </a:r>
            <a:br>
              <a:rPr lang="en-US" sz="1800" dirty="0" smtClean="0">
                <a:solidFill>
                  <a:schemeClr val="tx1"/>
                </a:solidFill>
              </a:rPr>
            </a:br>
            <a:r>
              <a:rPr lang="en-US" sz="1800" dirty="0" smtClean="0">
                <a:solidFill>
                  <a:schemeClr val="tx1"/>
                </a:solidFill>
              </a:rPr>
              <a:t/>
            </a:r>
            <a:br>
              <a:rPr lang="en-US" sz="1800" dirty="0" smtClean="0">
                <a:solidFill>
                  <a:schemeClr val="tx1"/>
                </a:solidFill>
              </a:rPr>
            </a:br>
            <a:r>
              <a:rPr lang="en-US" sz="2000" i="1" dirty="0" smtClean="0">
                <a:solidFill>
                  <a:srgbClr val="0000FF"/>
                </a:solidFill>
              </a:rPr>
              <a:t>C) </a:t>
            </a:r>
            <a:r>
              <a:rPr lang="en-US" sz="1800" dirty="0" smtClean="0">
                <a:solidFill>
                  <a:schemeClr val="tx1"/>
                </a:solidFill>
              </a:rPr>
              <a:t>When Left sensor senses black means a left</a:t>
            </a:r>
            <a:br>
              <a:rPr lang="en-US" sz="1800" dirty="0" smtClean="0">
                <a:solidFill>
                  <a:schemeClr val="tx1"/>
                </a:solidFill>
              </a:rPr>
            </a:br>
            <a:r>
              <a:rPr lang="en-US" sz="1800" dirty="0">
                <a:solidFill>
                  <a:schemeClr val="tx1"/>
                </a:solidFill>
              </a:rPr>
              <a:t> </a:t>
            </a:r>
            <a:r>
              <a:rPr lang="en-US" sz="1800" dirty="0" smtClean="0">
                <a:solidFill>
                  <a:schemeClr val="tx1"/>
                </a:solidFill>
              </a:rPr>
              <a:t>turn. Turn off the left motor so that it turns left.</a:t>
            </a:r>
            <a:br>
              <a:rPr lang="en-US" sz="1800" dirty="0" smtClean="0">
                <a:solidFill>
                  <a:schemeClr val="tx1"/>
                </a:solidFill>
              </a:rPr>
            </a:br>
            <a:r>
              <a:rPr lang="en-US" sz="1800" dirty="0">
                <a:solidFill>
                  <a:schemeClr val="tx1"/>
                </a:solidFill>
              </a:rPr>
              <a:t/>
            </a:r>
            <a:br>
              <a:rPr lang="en-US" sz="1800" dirty="0">
                <a:solidFill>
                  <a:schemeClr val="tx1"/>
                </a:solidFill>
              </a:rPr>
            </a:br>
            <a:r>
              <a:rPr lang="en-US" sz="2000" i="1" dirty="0" smtClean="0">
                <a:solidFill>
                  <a:srgbClr val="0000FF"/>
                </a:solidFill>
              </a:rPr>
              <a:t>D) </a:t>
            </a:r>
            <a:r>
              <a:rPr lang="en-US" sz="1800" dirty="0" smtClean="0">
                <a:solidFill>
                  <a:schemeClr val="tx1"/>
                </a:solidFill>
              </a:rPr>
              <a:t>When </a:t>
            </a:r>
            <a:r>
              <a:rPr lang="en-US" sz="1800" dirty="0">
                <a:solidFill>
                  <a:schemeClr val="tx1"/>
                </a:solidFill>
              </a:rPr>
              <a:t>Right sensor senses black means </a:t>
            </a:r>
            <a:r>
              <a:rPr lang="en-US" sz="1800" dirty="0" smtClean="0">
                <a:solidFill>
                  <a:schemeClr val="tx1"/>
                </a:solidFill>
              </a:rPr>
              <a:t>a</a:t>
            </a:r>
            <a:br>
              <a:rPr lang="en-US" sz="1800" dirty="0" smtClean="0">
                <a:solidFill>
                  <a:schemeClr val="tx1"/>
                </a:solidFill>
              </a:rPr>
            </a:br>
            <a:r>
              <a:rPr lang="en-US" sz="1800" dirty="0">
                <a:solidFill>
                  <a:schemeClr val="tx1"/>
                </a:solidFill>
              </a:rPr>
              <a:t> </a:t>
            </a:r>
            <a:r>
              <a:rPr lang="en-US" sz="1800" dirty="0" smtClean="0">
                <a:solidFill>
                  <a:schemeClr val="tx1"/>
                </a:solidFill>
              </a:rPr>
              <a:t>Right </a:t>
            </a:r>
            <a:r>
              <a:rPr lang="en-US" sz="1800" dirty="0">
                <a:solidFill>
                  <a:schemeClr val="tx1"/>
                </a:solidFill>
              </a:rPr>
              <a:t>Turn. Turn </a:t>
            </a:r>
            <a:r>
              <a:rPr lang="en-US" sz="1800" dirty="0" smtClean="0">
                <a:solidFill>
                  <a:schemeClr val="tx1"/>
                </a:solidFill>
              </a:rPr>
              <a:t>off the </a:t>
            </a:r>
            <a:r>
              <a:rPr lang="en-US" sz="1800" dirty="0">
                <a:solidFill>
                  <a:schemeClr val="tx1"/>
                </a:solidFill>
              </a:rPr>
              <a:t>Right Motor so </a:t>
            </a:r>
            <a:r>
              <a:rPr lang="en-US" sz="1800" dirty="0" smtClean="0">
                <a:solidFill>
                  <a:schemeClr val="tx1"/>
                </a:solidFill>
              </a:rPr>
              <a:t>that it </a:t>
            </a:r>
            <a:r>
              <a:rPr lang="en-US" sz="1800" dirty="0">
                <a:solidFill>
                  <a:schemeClr val="tx1"/>
                </a:solidFill>
              </a:rPr>
              <a:t>turns Right until Right Sensor </a:t>
            </a:r>
            <a:r>
              <a:rPr lang="en-US" sz="1800" dirty="0" smtClean="0">
                <a:solidFill>
                  <a:schemeClr val="tx1"/>
                </a:solidFill>
              </a:rPr>
              <a:t>senses white again.</a:t>
            </a:r>
            <a:endParaRPr lang="en-US" sz="1800" dirty="0">
              <a:solidFill>
                <a:schemeClr val="tx1"/>
              </a:solidFill>
            </a:endParaRPr>
          </a:p>
        </p:txBody>
      </p:sp>
      <p:sp>
        <p:nvSpPr>
          <p:cNvPr id="12" name="Title 1"/>
          <p:cNvSpPr txBox="1">
            <a:spLocks/>
          </p:cNvSpPr>
          <p:nvPr/>
        </p:nvSpPr>
        <p:spPr>
          <a:xfrm>
            <a:off x="996379" y="804566"/>
            <a:ext cx="10862442" cy="52026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defRPr/>
            </a:pPr>
            <a:r>
              <a:rPr lang="en-US" sz="2400" b="1" dirty="0" smtClean="0">
                <a:solidFill>
                  <a:srgbClr val="7030A0"/>
                </a:solidFill>
              </a:rPr>
              <a:t>LINE-FOLLOWING CONCEPT</a:t>
            </a:r>
            <a:endParaRPr lang="en-US" sz="2400" b="1" dirty="0">
              <a:solidFill>
                <a:srgbClr val="7030A0"/>
              </a:solidFill>
              <a:latin typeface="Calibri Light" panose="020F0302020204030204" pitchFamily="34" charset="0"/>
              <a:cs typeface="Times New Roman" panose="02020603050405020304" pitchFamily="18"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7185" y="1374110"/>
            <a:ext cx="4987160" cy="5420826"/>
          </a:xfrm>
          <a:prstGeom prst="rect">
            <a:avLst/>
          </a:prstGeom>
        </p:spPr>
      </p:pic>
    </p:spTree>
    <p:extLst>
      <p:ext uri="{BB962C8B-B14F-4D97-AF65-F5344CB8AC3E}">
        <p14:creationId xmlns:p14="http://schemas.microsoft.com/office/powerpoint/2010/main" val="302221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632</TotalTime>
  <Words>173</Words>
  <Application>Microsoft Office PowerPoint</Application>
  <PresentationFormat>Widescreen</PresentationFormat>
  <Paragraphs>42</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Calibri</vt:lpstr>
      <vt:lpstr>Calibri Light</vt:lpstr>
      <vt:lpstr>Cambria</vt:lpstr>
      <vt:lpstr>Century Schoolbook</vt:lpstr>
      <vt:lpstr>Tahoma</vt:lpstr>
      <vt:lpstr>Times New Roman</vt:lpstr>
      <vt:lpstr>Wingdings</vt:lpstr>
      <vt:lpstr>Wingdings 2</vt:lpstr>
      <vt:lpstr>Oriel</vt:lpstr>
      <vt:lpstr>A project report  on Line follower robot</vt:lpstr>
      <vt:lpstr>PowerPoint Presentation</vt:lpstr>
      <vt:lpstr>To design a line follower robot using Arduino Uno Microcontroller </vt:lpstr>
      <vt:lpstr>01. Chassis 02. Motors 150 RPM x 2 03. Wheels x 2 04. Arduino UNO R3 05. Motor Driver IC L298N 06. IR sensor x 2 07. Mini Breadboard 08. 9 volts Battery and stripper 09. DC jack 10. Wires</vt:lpstr>
      <vt:lpstr> Arduino is a tool for making computers that can sense and control more of the physical world than a desktop computer. It's an open source physical computing platform based on a simple microcontroller board, and a development environment for writing software for the board. </vt:lpstr>
      <vt:lpstr>A passive infrared sensor (PIR sensor) is an electronic sensor that measures infrared (IR) light radiating from objects in its field of view. They are most often used in PIR-based motion detectors.</vt:lpstr>
      <vt:lpstr>PowerPoint Presentation</vt:lpstr>
      <vt:lpstr>#define left_motor1 8 #define left_motor2 9 #define right_motor1 10 #define right_motor2 11 void setup()   {   Serial.begin(9600); }  void loop() {   int  a = analogRead(A0); //Left Sensor   int  b = analogRead(A1); //Middle Sensor   int  c = analogRead(A2); //Right Sensor      if(a&lt;650 &amp;&amp; b&gt;650 &amp;&amp; c&lt;650) //Bot goes to forword    {     analogWrite(left_motor1,0);     analogWrite(left_motor2,100);     analogWrite(right_motor1,0);     analogWrite(right_motor2,100);    }         if(a&gt;650 &amp;&amp; b&lt;650 &amp;&amp; c&lt;650) //Bot turn to right    {     analogWrite(left_motor1,0);     analogWrite(left_motor2,100);     analogWrite(right_motor1,0);     analogWrite(right_motor2,0);    }        if(a&lt;650 &amp;&amp; b&lt;650 &amp;&amp; c&gt;650) //Bot turn to left    {     analogWrite(left_motor1,0);     analogWrite(left_motor2,0);     analogWrite(right_motor1,0);     analogWrite(right_motor2,100);    }    if(a&gt;650 &amp;&amp; b&gt;650 &amp;&amp; c&gt;650) //Bot turn off    {     analogWrite(left_motor1,0);     analogWrite(left_motor2,0);     analogWrite(right_motor1,0);     analogWrite(right_motor2,0);    } } </vt:lpstr>
      <vt:lpstr>A)  When both left and right sensor are sensing white, means black line is in between and bot goes forward.  B)  When both sensor are sensing black then robot will be stopped.  C) When Left sensor senses black means a left  turn. Turn off the left motor so that it turns left.  D) When Right sensor senses black means a  Right Turn. Turn off the Right Motor so that it turns Right until Right Sensor senses white again.</vt:lpstr>
      <vt:lpstr>► Industrial Applications: These robots can be used as automated equipment carriers in industries replacing traditional conveyer belts.  ► Automobile applications: These robots can also be used as automatic cars running on roads with embedded magnets.  ► Domestic applications: These can also be used at homes for domestic purposes like floor cleaning etc.  ► Guidance applications: These can be used in public places like shopping malls, museums etc. to provide path guidance.</vt:lpstr>
      <vt:lpstr>Thank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project report  on Line follower robot</dc:title>
  <dc:creator>Bishwanath</dc:creator>
  <cp:keywords>Interfacing &amp; Peripherals</cp:keywords>
  <cp:lastModifiedBy>HP</cp:lastModifiedBy>
  <cp:revision>109</cp:revision>
  <dcterms:created xsi:type="dcterms:W3CDTF">2015-10-27T07:02:00Z</dcterms:created>
  <dcterms:modified xsi:type="dcterms:W3CDTF">2017-05-19T17:41:17Z</dcterms:modified>
</cp:coreProperties>
</file>

<file path=docProps/thumbnail.jpeg>
</file>